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65" r:id="rId6"/>
    <p:sldId id="266" r:id="rId7"/>
    <p:sldId id="267" r:id="rId8"/>
    <p:sldId id="268" r:id="rId9"/>
    <p:sldId id="271" r:id="rId10"/>
    <p:sldId id="272" r:id="rId11"/>
    <p:sldId id="273" r:id="rId12"/>
    <p:sldId id="269" r:id="rId13"/>
    <p:sldId id="274" r:id="rId14"/>
    <p:sldId id="275" r:id="rId15"/>
    <p:sldId id="276" r:id="rId16"/>
    <p:sldId id="277" r:id="rId17"/>
    <p:sldId id="278" r:id="rId18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987" autoAdjust="0"/>
    <p:restoredTop sz="95692" autoAdjust="0"/>
  </p:normalViewPr>
  <p:slideViewPr>
    <p:cSldViewPr snapToGrid="0">
      <p:cViewPr varScale="1">
        <p:scale>
          <a:sx n="103" d="100"/>
          <a:sy n="103" d="100"/>
        </p:scale>
        <p:origin x="114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7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C783A-FE45-435A-8982-30CBF770BDBE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84715-8102-45D1-88FF-58B16368DB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5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84715-8102-45D1-88FF-58B16368DBD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2DC5B-2EDF-03E1-A9DB-0C29CD9D9F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3175" y="2046389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ru-RU" dirty="0"/>
              <a:t>Название презентации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FBE912-F37B-33CF-FC7C-6E7DF72C22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3499" y="5912101"/>
            <a:ext cx="2762452" cy="40207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Москва, 2023 г.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BD6F8-7B75-87F9-F2DB-CA5A00D4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25AF2B-81B3-D48E-968B-7779F9C8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5D55FB-410D-0CE7-DCC7-813C9C6B5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1F9-AE33-4E44-B7FD-546699C0CE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83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1D9EB-0E3D-9D7F-94CF-6EE6AD39F6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0952" y="365126"/>
            <a:ext cx="8171848" cy="982412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ru-RU" dirty="0"/>
              <a:t>Заголовок 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8046C-6D57-6520-EE79-653B6BDCC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0121"/>
            <a:ext cx="10731366" cy="4527049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2E9EB0-7322-2BFB-E306-4A1F5081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229ED5-C730-6BD1-A88C-6E6E7039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36A28B-E8E0-513A-3724-1730DC74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1F9-AE33-4E44-B7FD-546699C0CE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10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7E06D-F0AB-29DE-B232-24CD021E7C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9452" y="326625"/>
            <a:ext cx="8460607" cy="1030538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ru-RU" dirty="0"/>
              <a:t>Заголовок слайда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058636-152D-F395-AF48-A9F90A8F4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0BF6C2-A7C2-60E7-95D3-98D41E6B8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200"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6CB89-5E61-0F4B-7968-DCA90DBE7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665F1C-DFF1-D846-5E95-A4FA9365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2DF26C-DE61-5FD7-7737-BE9A684F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1F9-AE33-4E44-B7FD-546699C0CE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18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97FD4-C44F-5783-B30A-707B0A9A6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2964" y="365126"/>
            <a:ext cx="8090836" cy="905410"/>
          </a:xfrm>
        </p:spPr>
        <p:txBody>
          <a:bodyPr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ru-RU" dirty="0"/>
              <a:t>Заголовок слайда 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42293D-EC7A-D8E5-FA44-FAB2E275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F007F8-D542-4D05-0051-0849F64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A44E4D-4815-F066-2D9B-1BB6B692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1F9-AE33-4E44-B7FD-546699C0CE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5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C8B8E-5914-B06E-E081-0971A4C85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36296"/>
            <a:ext cx="3932237" cy="481262"/>
          </a:xfrm>
        </p:spPr>
        <p:txBody>
          <a:bodyPr anchor="b">
            <a:noAutofit/>
          </a:bodyPr>
          <a:lstStyle>
            <a:lvl1pPr>
              <a:defRPr sz="2600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3362D6-8CB5-32F8-FA3F-FEC5C4C91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51798"/>
            <a:ext cx="6172200" cy="4109252"/>
          </a:xfrm>
        </p:spPr>
        <p:txBody>
          <a:bodyPr/>
          <a:lstStyle>
            <a:lvl1pPr>
              <a:defRPr sz="18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2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9FBB67-1B8F-A05E-000D-C832926F0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D8E481-D3B9-8DA5-4EAB-D5991D486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B6A428-BF5D-75ED-2F52-27E399BB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66A8E1-A93E-77AB-79EC-84C3DB95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F1F9-AE33-4E44-B7FD-546699C0CE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50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F8E52-03EC-3AFA-166F-947FD7A97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D565FC-BC4C-0814-41EA-FEFC99151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2C9E61-D316-22C2-509F-5F896EAE2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85F0A-5F69-4C08-B315-8D0518FC489C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9B681-DAEA-40C4-0C7E-7531CA2CD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7EC2D1-4826-07CE-8AC7-EA849B2CD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CF1F9-AE33-4E44-B7FD-546699C0CE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60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oi-86.ru/" TargetMode="External"/><Relationship Id="rId2" Type="http://schemas.openxmlformats.org/officeDocument/2006/relationships/hyperlink" Target="http://hmao-voi.ucitizen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mao-voi@mail.ru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10" Type="http://schemas.openxmlformats.org/officeDocument/2006/relationships/image" Target="../media/image87.jpeg"/><Relationship Id="rId4" Type="http://schemas.openxmlformats.org/officeDocument/2006/relationships/image" Target="../media/image81.jpeg"/><Relationship Id="rId9" Type="http://schemas.openxmlformats.org/officeDocument/2006/relationships/image" Target="../media/image8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video" Target="file:///C:\Users\&#1055;&#1086;&#1083;&#1100;&#1079;&#1086;&#1074;&#1072;&#1090;&#1077;&#1083;&#1100;\Downloads\VID-20240731-WA0031.mp4" TargetMode="External"/><Relationship Id="rId3" Type="http://schemas.openxmlformats.org/officeDocument/2006/relationships/video" Target="file:///C:\Users\&#1055;&#1086;&#1083;&#1100;&#1079;&#1086;&#1074;&#1072;&#1090;&#1077;&#1083;&#1100;\Downloads\VID_20240731_144452.mp4" TargetMode="External"/><Relationship Id="rId7" Type="http://schemas.openxmlformats.org/officeDocument/2006/relationships/video" Target="file:///C:\Users\&#1055;&#1086;&#1083;&#1100;&#1079;&#1086;&#1074;&#1072;&#1090;&#1077;&#1083;&#1100;\Downloads\VID-20240804-WA0006.mp4" TargetMode="External"/><Relationship Id="rId2" Type="http://schemas.openxmlformats.org/officeDocument/2006/relationships/video" Target="file:///C:\Users\&#1055;&#1086;&#1083;&#1100;&#1079;&#1086;&#1074;&#1072;&#1090;&#1077;&#1083;&#1100;\Downloads\VID_20240822_125907.mp4" TargetMode="External"/><Relationship Id="rId1" Type="http://schemas.openxmlformats.org/officeDocument/2006/relationships/video" Target="file:///C:\Users\&#1055;&#1086;&#1083;&#1100;&#1079;&#1086;&#1074;&#1072;&#1090;&#1077;&#1083;&#1100;\Downloads\VID_20241011_100836.mp4" TargetMode="External"/><Relationship Id="rId6" Type="http://schemas.openxmlformats.org/officeDocument/2006/relationships/video" Target="file:///C:\Users\&#1055;&#1086;&#1083;&#1100;&#1079;&#1086;&#1074;&#1072;&#1090;&#1077;&#1083;&#1100;\Downloads\VID-20240914-WA0031.mp4" TargetMode="External"/><Relationship Id="rId5" Type="http://schemas.openxmlformats.org/officeDocument/2006/relationships/video" Target="file:///C:\Users\&#1055;&#1086;&#1083;&#1100;&#1079;&#1086;&#1074;&#1072;&#1090;&#1077;&#1083;&#1100;\Downloads\VID-20241122-WA0061.mp4" TargetMode="External"/><Relationship Id="rId10" Type="http://schemas.openxmlformats.org/officeDocument/2006/relationships/image" Target="../media/image88.png"/><Relationship Id="rId4" Type="http://schemas.openxmlformats.org/officeDocument/2006/relationships/video" Target="file:///C:\Users\&#1055;&#1086;&#1083;&#1100;&#1079;&#1086;&#1074;&#1072;&#1090;&#1077;&#1083;&#1100;\Downloads\VID-20241015-WA0024.mp4" TargetMode="External"/><Relationship Id="rId9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13" Type="http://schemas.openxmlformats.org/officeDocument/2006/relationships/image" Target="../media/image100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12" Type="http://schemas.openxmlformats.org/officeDocument/2006/relationships/image" Target="../media/image99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11" Type="http://schemas.openxmlformats.org/officeDocument/2006/relationships/image" Target="../media/image98.jpeg"/><Relationship Id="rId5" Type="http://schemas.openxmlformats.org/officeDocument/2006/relationships/image" Target="../media/image92.jpeg"/><Relationship Id="rId15" Type="http://schemas.openxmlformats.org/officeDocument/2006/relationships/image" Target="../media/image102.png"/><Relationship Id="rId10" Type="http://schemas.openxmlformats.org/officeDocument/2006/relationships/image" Target="../media/image97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Relationship Id="rId14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voi-86.ru/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hyperlink" Target="https://vk.com/hmaovoi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zazerkalie86.su/userfiles/ufiles/2024/1/%D0%9C%D0%B5%D1%80%D1%8B-%D1%81%D0%BE%D1%86%D0%B8%D0%B0%D0%BB%D1%8C%D0%BD%D0%BE%D0%B9-%D0%BF%D0%BE%D0%B4%D0%B4%D0%B5%D1%80%D0%B6%D0%BA%D0%B8-%D0%B8%D0%BD%D0%B2%D0%B0%D0%BB%D0%B8%D0%B4%D0%BE%D0%B2-%D0%B8-%D1%81%D0%B5%D0%BC%D0%B5%D0%B9%2C-%D0%B2%D0%BE%D1%81%D0%BF%D0%B8%D1%82%D1%8B%D0%B2%D0%B0%D1%8E%D1%89%D0%B8%D1%85-%D0%B4%D0%B5%D1%82%D0%B5%D0%B9-%D0%B8%D0%BD%D0%B2%D0%B0%D0%BB%D0%B8%D0%B4%D0%BE%D0%B2%2C-%D0%B2-%D0%A5%D0%9C%D0%90%D0%9E-%E2%80%93-%D0%AE%D0%B3%D1%80%D0%B5.pdf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://rcnyagan.ru/images/31.10.2024/--202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deistvie86.ru/wp-content/uploads/2024/04/Kompleksnaya-reabilitaciya-i-abilitaciya-invalidov-v-tom-chisle-detej-invalidov-v-HMAO-Jugre.pdf" TargetMode="External"/><Relationship Id="rId5" Type="http://schemas.openxmlformats.org/officeDocument/2006/relationships/hyperlink" Target="https://www.admugansk.ru/read/61443" TargetMode="Externa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s://elkanko.ru/projects/proekt-social-noy-reabilitacii-podrostkov-s-ogranichennymi-vozmozhnostyami-zdorov-ya-detskaya-trenirovochnaya-kvartira" TargetMode="External"/><Relationship Id="rId7" Type="http://schemas.openxmlformats.org/officeDocument/2006/relationships/image" Target="../media/image24.jpeg"/><Relationship Id="rId2" Type="http://schemas.openxmlformats.org/officeDocument/2006/relationships/hyperlink" Target="https://elkanko.ru/projects/programma-social-noy-inklyuzivnoy-adaptacii-dlya-detey-i-podrostkov-s-ras-ovz-i-drugimi-mental-nymi-narusheniyami-ya-uchus-zh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p.lawcs.ru/files/Khanty-Mansysky_AO%C2%A0%E2%80%94_Yugra_rasporyazheniye_793_2022.docx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s://depsr.admhmao.ru/koordinatsionnye-i-soveshchatelnye-organy/sovet-po-delam-invalidov-pri-gubernatore-khanty-mansiyskogo-avtonomnogo-okruga-yugry/331968/polozheni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s://vk.com/wall-140902510_3661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18" Type="http://schemas.openxmlformats.org/officeDocument/2006/relationships/image" Target="../media/image5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17" Type="http://schemas.openxmlformats.org/officeDocument/2006/relationships/image" Target="../media/image56.jpeg"/><Relationship Id="rId2" Type="http://schemas.openxmlformats.org/officeDocument/2006/relationships/image" Target="../media/image41.png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png"/><Relationship Id="rId1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573DD-A046-FA9F-D5E4-4CC8C450D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373" y="1613251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ru-RU" sz="4400" b="1" dirty="0"/>
            </a:br>
            <a:br>
              <a:rPr lang="ru-RU" dirty="0"/>
            </a:br>
            <a:r>
              <a:rPr lang="ru-RU" sz="3100" b="1" dirty="0"/>
              <a:t>Публичный отчет </a:t>
            </a:r>
            <a:br>
              <a:rPr lang="ru-RU" sz="3100" b="1" dirty="0"/>
            </a:br>
            <a:r>
              <a:rPr lang="ru-RU" sz="3100" b="1" dirty="0"/>
              <a:t>Ханты-Мансийской общественной региональной организации общероссийской общественной организации </a:t>
            </a:r>
            <a:br>
              <a:rPr lang="ru-RU" sz="3100" b="1" dirty="0"/>
            </a:br>
            <a:r>
              <a:rPr lang="ru-RU" sz="3100" b="1" dirty="0"/>
              <a:t>«Всероссийское общество инвалидов» </a:t>
            </a:r>
            <a:br>
              <a:rPr lang="ru-RU" sz="3100" b="1" dirty="0"/>
            </a:br>
            <a:r>
              <a:rPr lang="ru-RU" sz="3100" b="1" dirty="0"/>
              <a:t>за 2024 г.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DB5BB0-64C4-19E4-665C-929C6F514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0876" y="6037229"/>
            <a:ext cx="2762452" cy="40207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Ханты-Мансийск  2025 г. </a:t>
            </a:r>
          </a:p>
        </p:txBody>
      </p:sp>
      <p:sp>
        <p:nvSpPr>
          <p:cNvPr id="15364" name="AutoShape 4" descr="шеврон нагрудный ВОИ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шеврон нагрудный ВОИ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1984" y="45343"/>
            <a:ext cx="1716408" cy="163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9" name="AutoShape 9" descr="IMG_20230628_092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255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196" y="1180407"/>
            <a:ext cx="6861926" cy="59851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Финансовый отчет за 2024 г. о деятельности региональных 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600" b="1" dirty="0">
                <a:solidFill>
                  <a:srgbClr val="0070C0"/>
                </a:solidFill>
              </a:rPr>
              <a:t>и местных организаций ХМАО ВОИ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9703867A-994E-67BB-E4A5-F0E599C9ADE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1308660"/>
              </p:ext>
            </p:extLst>
          </p:nvPr>
        </p:nvGraphicFramePr>
        <p:xfrm>
          <a:off x="592138" y="2756227"/>
          <a:ext cx="8561387" cy="2749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699">
                  <a:extLst>
                    <a:ext uri="{9D8B030D-6E8A-4147-A177-3AD203B41FA5}">
                      <a16:colId xmlns:a16="http://schemas.microsoft.com/office/drawing/2014/main" val="3126458129"/>
                    </a:ext>
                  </a:extLst>
                </a:gridCol>
                <a:gridCol w="5678754">
                  <a:extLst>
                    <a:ext uri="{9D8B030D-6E8A-4147-A177-3AD203B41FA5}">
                      <a16:colId xmlns:a16="http://schemas.microsoft.com/office/drawing/2014/main" val="2064355583"/>
                    </a:ext>
                  </a:extLst>
                </a:gridCol>
                <a:gridCol w="2259934">
                  <a:extLst>
                    <a:ext uri="{9D8B030D-6E8A-4147-A177-3AD203B41FA5}">
                      <a16:colId xmlns:a16="http://schemas.microsoft.com/office/drawing/2014/main" val="149180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Источник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Сумма,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258719"/>
                  </a:ext>
                </a:extLst>
              </a:tr>
              <a:tr h="447406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Субсидии от Центрального правления ВОИ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8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Субсидии региональных и местных органов власти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586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Целевые грантовые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34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Членские и имущественные взносы членов ХМАО ВОИ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910354"/>
                  </a:ext>
                </a:extLst>
              </a:tr>
              <a:tr h="447406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Иные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490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377761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-1"/>
            <a:ext cx="7343775" cy="11139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871CE1-9972-C50C-B00C-4E424F2C4EF0}"/>
              </a:ext>
            </a:extLst>
          </p:cNvPr>
          <p:cNvSpPr txBox="1"/>
          <p:nvPr/>
        </p:nvSpPr>
        <p:spPr>
          <a:xfrm>
            <a:off x="3956858" y="2290438"/>
            <a:ext cx="480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0C226"/>
                </a:solidFill>
              </a:rPr>
              <a:t>ПОСТУПЛЕНИЯ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48000" y="0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Ханты- Мансийская общественная региональная организация   общероссийской общественной организации </a:t>
            </a:r>
          </a:p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«Всероссийское общество инвалидов»</a:t>
            </a:r>
          </a:p>
        </p:txBody>
      </p:sp>
    </p:spTree>
    <p:extLst>
      <p:ext uri="{BB962C8B-B14F-4D97-AF65-F5344CB8AC3E}">
        <p14:creationId xmlns:p14="http://schemas.microsoft.com/office/powerpoint/2010/main" val="98724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79" y="773086"/>
            <a:ext cx="6749935" cy="523699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r>
              <a:rPr lang="ru-RU" sz="1600" i="1" dirty="0">
                <a:solidFill>
                  <a:srgbClr val="FF0000"/>
                </a:solidFill>
              </a:rPr>
              <a:t>Ханты- Мансийская общественная региональная организация   общероссийской общественной организации </a:t>
            </a:r>
            <a:br>
              <a:rPr lang="ru-RU" sz="1600" i="1" dirty="0">
                <a:solidFill>
                  <a:srgbClr val="FF0000"/>
                </a:solidFill>
              </a:rPr>
            </a:br>
            <a:r>
              <a:rPr lang="ru-RU" sz="1600" i="1" dirty="0">
                <a:solidFill>
                  <a:srgbClr val="FF0000"/>
                </a:solidFill>
              </a:rPr>
              <a:t>«Всероссийское общество инвалидов»</a:t>
            </a:r>
            <a:br>
              <a:rPr lang="ru-RU" sz="1600" i="1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Финансовый отчет о деятельности региональных 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и местных организаций </a:t>
            </a:r>
            <a:br>
              <a:rPr lang="ru-RU" sz="16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ХМАО ВОИ</a:t>
            </a:r>
            <a:br>
              <a:rPr lang="ru-RU" b="1" dirty="0"/>
            </a:br>
            <a:br>
              <a:rPr lang="ru-RU" dirty="0"/>
            </a:br>
            <a:endParaRPr lang="ru-RU" sz="1800" dirty="0">
              <a:solidFill>
                <a:srgbClr val="0070C0"/>
              </a:solidFill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3EB7D258-D2E5-E508-65EF-16F3FC75454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2114338"/>
              </p:ext>
            </p:extLst>
          </p:nvPr>
        </p:nvGraphicFramePr>
        <p:xfrm>
          <a:off x="1207617" y="2154011"/>
          <a:ext cx="8590426" cy="40901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1160">
                  <a:extLst>
                    <a:ext uri="{9D8B030D-6E8A-4147-A177-3AD203B41FA5}">
                      <a16:colId xmlns:a16="http://schemas.microsoft.com/office/drawing/2014/main" val="4219615219"/>
                    </a:ext>
                  </a:extLst>
                </a:gridCol>
                <a:gridCol w="6194254">
                  <a:extLst>
                    <a:ext uri="{9D8B030D-6E8A-4147-A177-3AD203B41FA5}">
                      <a16:colId xmlns:a16="http://schemas.microsoft.com/office/drawing/2014/main" val="2501682727"/>
                    </a:ext>
                  </a:extLst>
                </a:gridCol>
                <a:gridCol w="1795012">
                  <a:extLst>
                    <a:ext uri="{9D8B030D-6E8A-4147-A177-3AD203B41FA5}">
                      <a16:colId xmlns:a16="http://schemas.microsoft.com/office/drawing/2014/main" val="3320967747"/>
                    </a:ext>
                  </a:extLst>
                </a:gridCol>
              </a:tblGrid>
              <a:tr h="385899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Сумма,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393039"/>
                  </a:ext>
                </a:extLst>
              </a:tr>
              <a:tr h="524432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7030A0"/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7030A0"/>
                          </a:solidFill>
                        </a:rPr>
                        <a:t>Расходы на проведение мероприятий по социальной интеграции инвалидов (спорт, культура, туризм)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959556"/>
                  </a:ext>
                </a:extLst>
              </a:tr>
              <a:tr h="547626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7030A0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7030A0"/>
                          </a:solidFill>
                        </a:rPr>
                        <a:t>Расходы на участие инвалидов в реабилитационных и </a:t>
                      </a:r>
                      <a:r>
                        <a:rPr lang="ru-RU" sz="1600" b="1" dirty="0" err="1">
                          <a:solidFill>
                            <a:srgbClr val="7030A0"/>
                          </a:solidFill>
                        </a:rPr>
                        <a:t>абилитационных</a:t>
                      </a:r>
                      <a:r>
                        <a:rPr lang="ru-RU" sz="1600" b="1" dirty="0">
                          <a:solidFill>
                            <a:srgbClr val="7030A0"/>
                          </a:solidFill>
                        </a:rPr>
                        <a:t> мероприятиях (проезд, проживание и питание)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195529"/>
                  </a:ext>
                </a:extLst>
              </a:tr>
              <a:tr h="74524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7030A0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7030A0"/>
                          </a:solidFill>
                        </a:rPr>
                        <a:t>Расходы для сохранения занятости инвалидов на  предприятиях организаций ВОИ </a:t>
                      </a:r>
                    </a:p>
                    <a:p>
                      <a:r>
                        <a:rPr lang="ru-RU" sz="1600" b="1" dirty="0">
                          <a:solidFill>
                            <a:srgbClr val="7030A0"/>
                          </a:solidFill>
                        </a:rPr>
                        <a:t>(в том числе модернизация рабочих мест)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702232"/>
                  </a:ext>
                </a:extLst>
              </a:tr>
              <a:tr h="552838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7030A0"/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7030A0"/>
                          </a:solidFill>
                        </a:rPr>
                        <a:t>Фонд оплаты труда со страховыми взносами в региональной и местных организациях ВОИ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08274"/>
                  </a:ext>
                </a:extLst>
              </a:tr>
              <a:tr h="385899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7030A0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7030A0"/>
                          </a:solidFill>
                        </a:rPr>
                        <a:t>Административно-хозяйственные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621073"/>
                  </a:ext>
                </a:extLst>
              </a:tr>
              <a:tr h="37213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7030A0"/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7030A0"/>
                          </a:solidFill>
                        </a:rPr>
                        <a:t>Прочие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361406"/>
                  </a:ext>
                </a:extLst>
              </a:tr>
              <a:tr h="385899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7030A0"/>
                          </a:solidFill>
                        </a:rPr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42625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0"/>
            <a:ext cx="7343775" cy="571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3524F-4194-1EBD-8B2B-F83A4DCDB50D}"/>
              </a:ext>
            </a:extLst>
          </p:cNvPr>
          <p:cNvSpPr txBox="1"/>
          <p:nvPr/>
        </p:nvSpPr>
        <p:spPr>
          <a:xfrm>
            <a:off x="553576" y="1597981"/>
            <a:ext cx="283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4960" y="1700312"/>
            <a:ext cx="2185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0070C0"/>
              </a:solidFill>
            </a:endParaRPr>
          </a:p>
          <a:p>
            <a:r>
              <a:rPr lang="ru-RU" sz="1400" b="1" dirty="0">
                <a:solidFill>
                  <a:srgbClr val="0070C0"/>
                </a:solidFill>
              </a:rPr>
              <a:t>РАСХОДЫ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144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138" y="342900"/>
            <a:ext cx="8596312" cy="1116169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b="1" dirty="0"/>
            </a:br>
            <a:br>
              <a:rPr lang="ru-RU" sz="2800" b="1" dirty="0"/>
            </a:br>
            <a:r>
              <a:rPr lang="ru-RU" sz="2000" b="1" dirty="0">
                <a:solidFill>
                  <a:srgbClr val="0070C0"/>
                </a:solidFill>
              </a:rPr>
              <a:t>Вы можете больше узнать о нашей деятельности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0"/>
            <a:ext cx="7343775" cy="571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7A7CB5D-FC08-3309-A85D-EFD3FF4F1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1062"/>
            <a:ext cx="10731366" cy="397610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628011, город Ханты-Мансийск, улица Пионерская, 27 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контактный телефон 8(3467) 320-976</a:t>
            </a:r>
          </a:p>
          <a:p>
            <a:r>
              <a:rPr lang="ru-RU" b="1" u="sng" dirty="0">
                <a:solidFill>
                  <a:srgbClr val="7030A0"/>
                </a:solidFill>
                <a:hlinkClick r:id="rId2"/>
              </a:rPr>
              <a:t>Сайт  Ханты-Мансийской общественной региональной организации общероссийской общественной организации «Всероссийское общество инвалидов» -</a:t>
            </a:r>
            <a:r>
              <a:rPr lang="ru-RU" b="1" u="sng" dirty="0">
                <a:solidFill>
                  <a:srgbClr val="7030A0"/>
                </a:solidFill>
              </a:rPr>
              <a:t> </a:t>
            </a:r>
            <a:r>
              <a:rPr lang="en-US" b="1" u="sng" dirty="0">
                <a:solidFill>
                  <a:srgbClr val="7030A0"/>
                </a:solidFill>
                <a:hlinkClick r:id="rId3"/>
              </a:rPr>
              <a:t>https://voi-86.ru/</a:t>
            </a:r>
            <a:endParaRPr lang="ru-RU" b="1" u="sng" dirty="0">
              <a:solidFill>
                <a:srgbClr val="7030A0"/>
              </a:solidFill>
            </a:endParaRPr>
          </a:p>
          <a:p>
            <a:r>
              <a:rPr lang="en-US" b="1" i="1" u="sng" dirty="0">
                <a:solidFill>
                  <a:srgbClr val="7030A0"/>
                </a:solidFill>
              </a:rPr>
              <a:t>https://vk.com/hmaovoi?w=club222855637</a:t>
            </a:r>
          </a:p>
          <a:p>
            <a:r>
              <a:rPr lang="ru-RU" b="1" u="sng" dirty="0">
                <a:solidFill>
                  <a:srgbClr val="7030A0"/>
                </a:solidFill>
                <a:hlinkClick r:id="rId4"/>
              </a:rPr>
              <a:t>Электронная почта-</a:t>
            </a:r>
            <a:r>
              <a:rPr lang="en-US" b="1" i="1" u="sng" dirty="0">
                <a:solidFill>
                  <a:srgbClr val="7030A0"/>
                </a:solidFill>
                <a:hlinkClick r:id="rId4"/>
              </a:rPr>
              <a:t>hmao-voi@mail.ru</a:t>
            </a:r>
            <a:r>
              <a:rPr lang="ru-RU" b="1" i="1" u="sng" dirty="0">
                <a:solidFill>
                  <a:srgbClr val="7030A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ru-RU" i="1" u="sng" dirty="0">
              <a:solidFill>
                <a:schemeClr val="tx1"/>
              </a:solidFill>
            </a:endParaRPr>
          </a:p>
          <a:p>
            <a:pPr>
              <a:buNone/>
            </a:pP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-1"/>
            <a:ext cx="609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Ханты- Мансийская общественная региональная организация   общероссийской общественной организации 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«Всероссийское общество инвалидов»</a:t>
            </a:r>
          </a:p>
          <a:p>
            <a:pPr algn="ctr"/>
            <a:endParaRPr lang="ru-RU" b="1" i="1" dirty="0">
              <a:solidFill>
                <a:srgbClr val="FF0000"/>
              </a:solidFill>
            </a:endParaRPr>
          </a:p>
          <a:p>
            <a:pPr algn="ctr"/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074" name="AutoShape 2" descr="IMG_20230628_092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IMG_20230628_092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IMG_20230628_092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67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i="1" dirty="0">
                <a:solidFill>
                  <a:srgbClr val="FF0000"/>
                </a:solidFill>
              </a:rPr>
              <a:t>ХАНТЫ-МАНСИЙСКАЯ ОБЩЕСТВЕННАЯ РЕИОНАЛЬНАЯ ОРГАНИЗАЦИЯ ОБЩЕРОССИЙСКОЙ ОБЩЕСТВЕННОЙ ОРГАНИЗАЦИИ </a:t>
            </a:r>
            <a:br>
              <a:rPr lang="ru-RU" sz="1800" i="1" dirty="0">
                <a:solidFill>
                  <a:srgbClr val="FF0000"/>
                </a:solidFill>
              </a:rPr>
            </a:br>
            <a:r>
              <a:rPr lang="ru-RU" sz="1800" i="1" dirty="0">
                <a:solidFill>
                  <a:srgbClr val="FF0000"/>
                </a:solidFill>
              </a:rPr>
              <a:t>«ВСЕРОССИЙСКОЕ ОБЩЕСТВО ИНВАЛИДОВ»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                   ФОТООТЧЕТ О МЕРОПРИЯТИЯХ ХМАО ВОИ В 2024 ГОДУ</a:t>
            </a:r>
          </a:p>
        </p:txBody>
      </p:sp>
      <p:pic>
        <p:nvPicPr>
          <p:cNvPr id="21506" name="Picture 2" descr="C:\Users\Пользователь\Downloads\IMG_20240315_092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19" y="3304579"/>
            <a:ext cx="1484417" cy="1864425"/>
          </a:xfrm>
          <a:prstGeom prst="rect">
            <a:avLst/>
          </a:prstGeom>
          <a:noFill/>
        </p:spPr>
      </p:pic>
      <p:pic>
        <p:nvPicPr>
          <p:cNvPr id="21507" name="Picture 3" descr="C:\Users\Пользователь\Downloads\IMG_20241024_113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563" y="5275344"/>
            <a:ext cx="1561606" cy="1582656"/>
          </a:xfrm>
          <a:prstGeom prst="rect">
            <a:avLst/>
          </a:prstGeom>
          <a:noFill/>
        </p:spPr>
      </p:pic>
      <p:pic>
        <p:nvPicPr>
          <p:cNvPr id="21508" name="Picture 4" descr="C:\Users\Пользователь\Downloads\IMG_20241127_215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8793" y="2201252"/>
            <a:ext cx="1953491" cy="1698172"/>
          </a:xfrm>
          <a:prstGeom prst="rect">
            <a:avLst/>
          </a:prstGeom>
          <a:noFill/>
        </p:spPr>
      </p:pic>
      <p:pic>
        <p:nvPicPr>
          <p:cNvPr id="21509" name="Picture 5" descr="C:\Users\Пользователь\Downloads\IMG-20241127-WA0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0931" y="4269718"/>
            <a:ext cx="2250375" cy="2321626"/>
          </a:xfrm>
          <a:prstGeom prst="rect">
            <a:avLst/>
          </a:prstGeom>
          <a:noFill/>
        </p:spPr>
      </p:pic>
      <p:pic>
        <p:nvPicPr>
          <p:cNvPr id="21510" name="Picture 6" descr="C:\Users\Пользователь\Downloads\IMG-20241025-WA0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4727" y="4659984"/>
            <a:ext cx="2404753" cy="1947555"/>
          </a:xfrm>
          <a:prstGeom prst="rect">
            <a:avLst/>
          </a:prstGeom>
          <a:noFill/>
        </p:spPr>
      </p:pic>
      <p:pic>
        <p:nvPicPr>
          <p:cNvPr id="21511" name="Picture 7" descr="C:\Users\Пользователь\Downloads\IMG-20241016-WA0056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7271" y="2457112"/>
            <a:ext cx="2452254" cy="1632858"/>
          </a:xfrm>
          <a:prstGeom prst="rect">
            <a:avLst/>
          </a:prstGeom>
          <a:noFill/>
        </p:spPr>
      </p:pic>
      <p:pic>
        <p:nvPicPr>
          <p:cNvPr id="21512" name="Picture 8" descr="C:\Users\Пользователь\Downloads\IMG_20241014_195353_0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26832" y="2119745"/>
            <a:ext cx="2238500" cy="1727861"/>
          </a:xfrm>
          <a:prstGeom prst="rect">
            <a:avLst/>
          </a:prstGeom>
          <a:noFill/>
        </p:spPr>
      </p:pic>
      <p:pic>
        <p:nvPicPr>
          <p:cNvPr id="21513" name="Picture 9" descr="C:\Users\Пользователь\Downloads\IMG_20241014_200055_553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28311" y="4246419"/>
            <a:ext cx="2131622" cy="2302823"/>
          </a:xfrm>
          <a:prstGeom prst="rect">
            <a:avLst/>
          </a:prstGeom>
          <a:noFill/>
        </p:spPr>
      </p:pic>
      <p:pic>
        <p:nvPicPr>
          <p:cNvPr id="21514" name="Picture 10" descr="C:\Users\Пользователь\Downloads\IMG-20241011-WA008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63205" y="2436060"/>
            <a:ext cx="1971304" cy="2101934"/>
          </a:xfrm>
          <a:prstGeom prst="rect">
            <a:avLst/>
          </a:prstGeom>
          <a:noFill/>
        </p:spPr>
      </p:pic>
      <p:pic>
        <p:nvPicPr>
          <p:cNvPr id="21515" name="Picture 11" descr="C:\Users\Пользователь\Downloads\IMG-20240822-WA004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4945" y="4251366"/>
            <a:ext cx="2403516" cy="2606634"/>
          </a:xfrm>
          <a:prstGeom prst="rect">
            <a:avLst/>
          </a:prstGeom>
          <a:noFill/>
        </p:spPr>
      </p:pic>
      <p:pic>
        <p:nvPicPr>
          <p:cNvPr id="21517" name="Picture 13" descr="https://sun9-17.userapi.com/impg/YwEQ9kswe2gJTC-1roHpSz6hO5vkEyKhww_e7g/nQzIP07i5NI.jpg?size=2560x1707&amp;quality=95&amp;sign=2d2a7c799eb64da43d18fa92c6875b8d&amp;type=albu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383351" y="185147"/>
            <a:ext cx="1734337" cy="1704109"/>
          </a:xfrm>
          <a:prstGeom prst="rect">
            <a:avLst/>
          </a:prstGeom>
          <a:noFill/>
        </p:spPr>
      </p:pic>
      <p:pic>
        <p:nvPicPr>
          <p:cNvPr id="21519" name="Picture 15" descr="https://sun9-77.userapi.com/impg/DW609JgXBO_m6lRZ73w_EgmRUbVaUeGiiV-P1g/Ue3ib9ezU_w.jpg?size=2560x1707&amp;quality=95&amp;sign=0f16c39a6d24d0472ca70c81dc23ec2e&amp;type=albu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6566" y="1442852"/>
            <a:ext cx="2214749" cy="1834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ХАНТЫ-МАНСИЙСКАЯ ОБЩЕСТВЕННАЯ РЕГИОНАЛЬНАЯ ОРГАНИЗАЦИЯ ОБЩЕРОССИЙСКОЙ ОБЩЕСТВЕННОЙ ОРГАНИЗАЦИИ 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«ВСЕРОССИЙСКОЕ ОБЩЕСТВО ИНВАЛИДОВ»</a:t>
            </a:r>
          </a:p>
        </p:txBody>
      </p:sp>
      <p:pic>
        <p:nvPicPr>
          <p:cNvPr id="22530" name="Picture 2" descr="C:\Users\Пользователь\Downloads\IMG-20240914-WA000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755" y="1597231"/>
            <a:ext cx="2737262" cy="2054431"/>
          </a:xfrm>
          <a:prstGeom prst="rect">
            <a:avLst/>
          </a:prstGeom>
          <a:noFill/>
        </p:spPr>
      </p:pic>
      <p:pic>
        <p:nvPicPr>
          <p:cNvPr id="22531" name="Picture 3" descr="C:\Users\Пользователь\Downloads\IMG-20240904-WA00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5087" y="1596552"/>
            <a:ext cx="2714139" cy="2161988"/>
          </a:xfrm>
          <a:prstGeom prst="rect">
            <a:avLst/>
          </a:prstGeom>
          <a:noFill/>
        </p:spPr>
      </p:pic>
      <p:pic>
        <p:nvPicPr>
          <p:cNvPr id="22532" name="Picture 4" descr="C:\Users\Пользователь\Downloads\IMG_20240908_152636_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880" y="3871356"/>
            <a:ext cx="2499756" cy="2826327"/>
          </a:xfrm>
          <a:prstGeom prst="rect">
            <a:avLst/>
          </a:prstGeom>
          <a:noFill/>
        </p:spPr>
      </p:pic>
      <p:pic>
        <p:nvPicPr>
          <p:cNvPr id="22533" name="Picture 5" descr="C:\Users\Пользователь\Downloads\IMG-20240627-WA01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6732" y="1306286"/>
            <a:ext cx="3129149" cy="2291938"/>
          </a:xfrm>
          <a:prstGeom prst="rect">
            <a:avLst/>
          </a:prstGeom>
          <a:noFill/>
        </p:spPr>
      </p:pic>
      <p:pic>
        <p:nvPicPr>
          <p:cNvPr id="22534" name="Picture 6" descr="C:\Users\Пользователь\Downloads\IMG-20240626-WA01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79033" y="1787237"/>
            <a:ext cx="1710047" cy="2226623"/>
          </a:xfrm>
          <a:prstGeom prst="rect">
            <a:avLst/>
          </a:prstGeom>
          <a:noFill/>
        </p:spPr>
      </p:pic>
      <p:pic>
        <p:nvPicPr>
          <p:cNvPr id="22535" name="Picture 7" descr="C:\Users\Пользователь\Downloads\IMG_20241014_200000_471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6015" y="3960421"/>
            <a:ext cx="1953491" cy="2778825"/>
          </a:xfrm>
          <a:prstGeom prst="rect">
            <a:avLst/>
          </a:prstGeom>
          <a:noFill/>
        </p:spPr>
      </p:pic>
      <p:pic>
        <p:nvPicPr>
          <p:cNvPr id="22536" name="Picture 8" descr="C:\Users\Пользователь\Downloads\IMG-20240625-WA00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7947" y="3918857"/>
            <a:ext cx="2814453" cy="2793669"/>
          </a:xfrm>
          <a:prstGeom prst="rect">
            <a:avLst/>
          </a:prstGeom>
          <a:noFill/>
        </p:spPr>
      </p:pic>
      <p:pic>
        <p:nvPicPr>
          <p:cNvPr id="22537" name="Picture 9" descr="C:\Users\Пользователь\Downloads\IMG-20221021-WA00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681026" y="4108863"/>
            <a:ext cx="2421909" cy="2630383"/>
          </a:xfrm>
          <a:prstGeom prst="rect">
            <a:avLst/>
          </a:prstGeom>
          <a:noFill/>
        </p:spPr>
      </p:pic>
      <p:pic>
        <p:nvPicPr>
          <p:cNvPr id="22538" name="Picture 10" descr="C:\Users\Пользователь\Downloads\IMG_20220411_11372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98032" y="3901044"/>
            <a:ext cx="1495054" cy="284414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828153" y="3244334"/>
            <a:ext cx="2535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ннк</a:t>
            </a:r>
            <a:r>
              <a:rPr lang="ru-RU" dirty="0"/>
              <a:t> нефтяная компания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ХАНТЫ-МАНСИЙСКАЯ ОБЩЕСТВЕННАЯ РЕГИОНАЛЬНАЯ ОРГАНИЗАЦИЯ ОБЩЕРОССИЙСКОЙ ОБЩЕСТВЕННОЙОРГАНИЗАЦИИ 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«ВСЕРОССИЙСКОЕ ОБЩЕСТВО ИНВАЛИДОВ»</a:t>
            </a:r>
          </a:p>
        </p:txBody>
      </p:sp>
      <p:pic>
        <p:nvPicPr>
          <p:cNvPr id="23554" name="Picture 2" descr="C:\Users\Пользователь\Downloads\IMG-20240323-WA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133" y="1531916"/>
            <a:ext cx="2333501" cy="2879765"/>
          </a:xfrm>
          <a:prstGeom prst="rect">
            <a:avLst/>
          </a:prstGeom>
          <a:noFill/>
        </p:spPr>
      </p:pic>
      <p:pic>
        <p:nvPicPr>
          <p:cNvPr id="23555" name="Picture 3" descr="C:\Users\Пользователь\Downloads\IMG_20240908_1412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360" y="4619501"/>
            <a:ext cx="2412154" cy="1971303"/>
          </a:xfrm>
          <a:prstGeom prst="rect">
            <a:avLst/>
          </a:prstGeom>
          <a:noFill/>
        </p:spPr>
      </p:pic>
      <p:pic>
        <p:nvPicPr>
          <p:cNvPr id="23556" name="Picture 4" descr="C:\Users\Пользователь\Downloads\Фото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4451" y="1531917"/>
            <a:ext cx="2808515" cy="2624447"/>
          </a:xfrm>
          <a:prstGeom prst="rect">
            <a:avLst/>
          </a:prstGeom>
          <a:noFill/>
        </p:spPr>
      </p:pic>
      <p:pic>
        <p:nvPicPr>
          <p:cNvPr id="23557" name="Picture 5" descr="C:\Users\Пользователь\Downloads\IMG_20241011_221817_8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2660" y="1531916"/>
            <a:ext cx="3580412" cy="2606635"/>
          </a:xfrm>
          <a:prstGeom prst="rect">
            <a:avLst/>
          </a:prstGeom>
          <a:noFill/>
        </p:spPr>
      </p:pic>
      <p:pic>
        <p:nvPicPr>
          <p:cNvPr id="23558" name="Picture 6" descr="C:\Users\Пользователь\Downloads\IMG_20241011_221756_4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9143" y="4589813"/>
            <a:ext cx="2683823" cy="2072244"/>
          </a:xfrm>
          <a:prstGeom prst="rect">
            <a:avLst/>
          </a:prstGeom>
          <a:noFill/>
        </p:spPr>
      </p:pic>
      <p:pic>
        <p:nvPicPr>
          <p:cNvPr id="23559" name="Picture 7" descr="C:\Users\Пользователь\Downloads\IMG_20241011_221809_1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29948" y="961902"/>
            <a:ext cx="2553195" cy="1531917"/>
          </a:xfrm>
          <a:prstGeom prst="rect">
            <a:avLst/>
          </a:prstGeom>
          <a:noFill/>
        </p:spPr>
      </p:pic>
      <p:pic>
        <p:nvPicPr>
          <p:cNvPr id="23560" name="Picture 8" descr="C:\Users\Пользователь\Downloads\IMG_20241011_1008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31725" y="4542312"/>
            <a:ext cx="3164774" cy="2155371"/>
          </a:xfrm>
          <a:prstGeom prst="rect">
            <a:avLst/>
          </a:prstGeom>
          <a:noFill/>
        </p:spPr>
      </p:pic>
      <p:pic>
        <p:nvPicPr>
          <p:cNvPr id="23561" name="Picture 9" descr="C:\Users\Пользователь\Downloads\IMG-20241011-WA003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61813" y="4607625"/>
            <a:ext cx="2820390" cy="2054431"/>
          </a:xfrm>
          <a:prstGeom prst="rect">
            <a:avLst/>
          </a:prstGeom>
          <a:noFill/>
        </p:spPr>
      </p:pic>
      <p:pic>
        <p:nvPicPr>
          <p:cNvPr id="23562" name="Picture 10" descr="C:\Users\Пользователь\Downloads\Screenshot_20241011_213129_com.huawei.hwread.dz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29948" y="2582884"/>
            <a:ext cx="2523507" cy="1876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ХАНТЫ-МАНСИЙСКАЯ ОБЩЕСТВЕННАЯ РЕГИОНАЛЬНАЯ ОРГАНИЗАЦИЯ ОБЩЕРОССИЙСКОЙ ОБЩЕСТВЕННОЙ ОРГАНИЗАЦИИ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«ВСЕРОССИЙСКОЕ ОБЩЕСТВО ИНВАЛИДОВ»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638" y="1706180"/>
            <a:ext cx="11827823" cy="48866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7030A0"/>
                </a:solidFill>
              </a:rPr>
              <a:t>https://dzen.ru/video/watch/675d1a36e9c92c1dd55c209f?share_to=link</a:t>
            </a:r>
            <a:endParaRPr lang="ru-RU" sz="20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</a:rPr>
              <a:t>                                                            ВИДЕОРОЛИКИ НЕКОТОРЫХ МЕРОПРИЯТИЙ</a:t>
            </a:r>
          </a:p>
        </p:txBody>
      </p:sp>
      <p:pic>
        <p:nvPicPr>
          <p:cNvPr id="5" name="VID_20241011_10083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340766" y="3218944"/>
            <a:ext cx="2008818" cy="1524000"/>
          </a:xfrm>
          <a:prstGeom prst="rect">
            <a:avLst/>
          </a:prstGeom>
        </p:spPr>
      </p:pic>
      <p:pic>
        <p:nvPicPr>
          <p:cNvPr id="6" name="VID_20240822_125907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339483" y="4995035"/>
            <a:ext cx="2032000" cy="1524000"/>
          </a:xfrm>
          <a:prstGeom prst="rect">
            <a:avLst/>
          </a:prstGeom>
        </p:spPr>
      </p:pic>
      <p:pic>
        <p:nvPicPr>
          <p:cNvPr id="7" name="VID_20240731_144452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3314215" y="3328546"/>
            <a:ext cx="2032000" cy="1524000"/>
          </a:xfrm>
          <a:prstGeom prst="rect">
            <a:avLst/>
          </a:prstGeom>
        </p:spPr>
      </p:pic>
      <p:pic>
        <p:nvPicPr>
          <p:cNvPr id="8" name="VID-20241015-WA0024.mp4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10" cstate="print"/>
          <a:stretch>
            <a:fillRect/>
          </a:stretch>
        </p:blipFill>
        <p:spPr>
          <a:xfrm>
            <a:off x="6450629" y="3231377"/>
            <a:ext cx="2032000" cy="1524000"/>
          </a:xfrm>
          <a:prstGeom prst="rect">
            <a:avLst/>
          </a:prstGeom>
        </p:spPr>
      </p:pic>
      <p:pic>
        <p:nvPicPr>
          <p:cNvPr id="9" name="VID-20241122-WA0061.mp4">
            <a:hlinkClick r:id="" action="ppaction://media"/>
          </p:cNvPr>
          <p:cNvPicPr>
            <a:picLocks noRot="1" noChangeAspect="1"/>
          </p:cNvPicPr>
          <p:nvPr>
            <a:videoFile r:link="rId5"/>
          </p:nvPr>
        </p:nvPicPr>
        <p:blipFill>
          <a:blip r:embed="rId10" cstate="print"/>
          <a:stretch>
            <a:fillRect/>
          </a:stretch>
        </p:blipFill>
        <p:spPr>
          <a:xfrm>
            <a:off x="9752853" y="3213281"/>
            <a:ext cx="2032000" cy="1524000"/>
          </a:xfrm>
          <a:prstGeom prst="rect">
            <a:avLst/>
          </a:prstGeom>
        </p:spPr>
      </p:pic>
      <p:pic>
        <p:nvPicPr>
          <p:cNvPr id="10" name="VID-20240914-WA0031.mp4">
            <a:hlinkClick r:id="" action="ppaction://media"/>
          </p:cNvPr>
          <p:cNvPicPr>
            <a:picLocks noRot="1" noChangeAspect="1"/>
          </p:cNvPicPr>
          <p:nvPr>
            <a:videoFile r:link="rId6"/>
          </p:nvPr>
        </p:nvPicPr>
        <p:blipFill>
          <a:blip r:embed="rId10" cstate="print"/>
          <a:stretch>
            <a:fillRect/>
          </a:stretch>
        </p:blipFill>
        <p:spPr>
          <a:xfrm>
            <a:off x="9749953" y="4969778"/>
            <a:ext cx="2032000" cy="1524000"/>
          </a:xfrm>
          <a:prstGeom prst="rect">
            <a:avLst/>
          </a:prstGeom>
        </p:spPr>
      </p:pic>
      <p:pic>
        <p:nvPicPr>
          <p:cNvPr id="11" name="VID-20240804-WA0006.mp4">
            <a:hlinkClick r:id="" action="ppaction://media"/>
          </p:cNvPr>
          <p:cNvPicPr>
            <a:picLocks noRot="1" noChangeAspect="1"/>
          </p:cNvPicPr>
          <p:nvPr>
            <a:videoFile r:link="rId7"/>
          </p:nvPr>
        </p:nvPicPr>
        <p:blipFill>
          <a:blip r:embed="rId10" cstate="print"/>
          <a:stretch>
            <a:fillRect/>
          </a:stretch>
        </p:blipFill>
        <p:spPr>
          <a:xfrm>
            <a:off x="3288670" y="5032964"/>
            <a:ext cx="2032000" cy="1524000"/>
          </a:xfrm>
          <a:prstGeom prst="rect">
            <a:avLst/>
          </a:prstGeom>
        </p:spPr>
      </p:pic>
      <p:pic>
        <p:nvPicPr>
          <p:cNvPr id="12" name="VID-20240731-WA0031.mp4">
            <a:hlinkClick r:id="" action="ppaction://media"/>
          </p:cNvPr>
          <p:cNvPicPr>
            <a:picLocks noRot="1" noChangeAspect="1"/>
          </p:cNvPicPr>
          <p:nvPr>
            <a:videoFile r:link="rId8"/>
          </p:nvPr>
        </p:nvPicPr>
        <p:blipFill>
          <a:blip r:embed="rId10" cstate="print"/>
          <a:stretch>
            <a:fillRect/>
          </a:stretch>
        </p:blipFill>
        <p:spPr>
          <a:xfrm>
            <a:off x="6473794" y="4990102"/>
            <a:ext cx="2032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ХАНТЫ-МАНСИЙСКАЯ ОБЩЕСТВЕННАЯ РЕГИОНАЛЬНАЯ ОРГАНИЗАЦИЯ ОБЩЕРОССИЙСКОЙ ОБЩЕСТВЕННОЙ ОРГАНИЗАЦИИ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 «ВСЕРОССИЙСКОЕ ОБЩЕСТВО ИНВАЛИДОВ»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2737" y="1407227"/>
            <a:ext cx="11728503" cy="5352532"/>
          </a:xfrm>
        </p:spPr>
        <p:txBody>
          <a:bodyPr/>
          <a:lstStyle/>
          <a:p>
            <a:pPr>
              <a:buNone/>
            </a:pPr>
            <a:r>
              <a:rPr lang="ru-RU" sz="1600" b="1" dirty="0">
                <a:solidFill>
                  <a:srgbClr val="0070C0"/>
                </a:solidFill>
              </a:rPr>
              <a:t>                                                                       СТРУКТУРА ХМАО ВОИ</a:t>
            </a:r>
          </a:p>
          <a:p>
            <a:pPr>
              <a:buNone/>
            </a:pPr>
            <a:r>
              <a:rPr lang="ru-RU" sz="1200" b="1" dirty="0">
                <a:solidFill>
                  <a:srgbClr val="7030A0"/>
                </a:solidFill>
              </a:rPr>
              <a:t>1.Председатель</a:t>
            </a:r>
          </a:p>
          <a:p>
            <a:pPr>
              <a:buNone/>
            </a:pPr>
            <a:r>
              <a:rPr lang="ru-RU" sz="1200" b="1" dirty="0">
                <a:solidFill>
                  <a:srgbClr val="7030A0"/>
                </a:solidFill>
              </a:rPr>
              <a:t>2.Заместитель председателя</a:t>
            </a:r>
          </a:p>
          <a:p>
            <a:pPr>
              <a:buNone/>
            </a:pPr>
            <a:r>
              <a:rPr lang="ru-RU" sz="1200" b="1" dirty="0">
                <a:solidFill>
                  <a:srgbClr val="7030A0"/>
                </a:solidFill>
              </a:rPr>
              <a:t>3.Секретарь-помощник </a:t>
            </a:r>
            <a:r>
              <a:rPr lang="ru-RU" sz="1200" b="1" dirty="0" err="1">
                <a:solidFill>
                  <a:srgbClr val="7030A0"/>
                </a:solidFill>
              </a:rPr>
              <a:t>руководител</a:t>
            </a:r>
            <a:endParaRPr lang="ru-RU" sz="1200" b="1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200" b="1" dirty="0">
                <a:solidFill>
                  <a:srgbClr val="7030A0"/>
                </a:solidFill>
              </a:rPr>
              <a:t>4.Главный бухгалтер</a:t>
            </a:r>
          </a:p>
          <a:p>
            <a:pPr>
              <a:buNone/>
            </a:pPr>
            <a:r>
              <a:rPr lang="ru-RU" sz="1200" b="1" dirty="0">
                <a:solidFill>
                  <a:srgbClr val="7030A0"/>
                </a:solidFill>
              </a:rPr>
              <a:t>5.Специалист по кадрам</a:t>
            </a:r>
          </a:p>
          <a:p>
            <a:pPr>
              <a:buNone/>
            </a:pPr>
            <a:r>
              <a:rPr lang="ru-RU" sz="1200" b="1" dirty="0">
                <a:solidFill>
                  <a:srgbClr val="7030A0"/>
                </a:solidFill>
              </a:rPr>
              <a:t>6.Специалист по работе с инвалидами</a:t>
            </a:r>
          </a:p>
          <a:p>
            <a:pPr>
              <a:buNone/>
            </a:pPr>
            <a:r>
              <a:rPr lang="ru-RU" sz="1200" b="1" dirty="0">
                <a:solidFill>
                  <a:srgbClr val="7030A0"/>
                </a:solidFill>
              </a:rPr>
              <a:t>7.Специалист по административно-хозяйственной части</a:t>
            </a:r>
          </a:p>
          <a:p>
            <a:pPr>
              <a:buNone/>
            </a:pPr>
            <a:r>
              <a:rPr lang="ru-RU" sz="1200" b="1" dirty="0">
                <a:solidFill>
                  <a:srgbClr val="7030A0"/>
                </a:solidFill>
              </a:rPr>
              <a:t>8.Архивариус</a:t>
            </a:r>
          </a:p>
          <a:p>
            <a:pPr>
              <a:buNone/>
            </a:pPr>
            <a:r>
              <a:rPr lang="ru-RU" sz="1200" b="1" dirty="0">
                <a:solidFill>
                  <a:srgbClr val="7030A0"/>
                </a:solidFill>
              </a:rPr>
              <a:t>9.Курьер</a:t>
            </a:r>
          </a:p>
          <a:p>
            <a:pPr>
              <a:buNone/>
            </a:pPr>
            <a:r>
              <a:rPr lang="ru-RU" sz="1200" b="1" dirty="0">
                <a:solidFill>
                  <a:srgbClr val="7030A0"/>
                </a:solidFill>
              </a:rPr>
              <a:t>10.Грантрайтер</a:t>
            </a:r>
          </a:p>
          <a:p>
            <a:pPr>
              <a:buNone/>
            </a:pPr>
            <a:r>
              <a:rPr lang="ru-RU" sz="1200" b="1" dirty="0">
                <a:solidFill>
                  <a:srgbClr val="7030A0"/>
                </a:solidFill>
              </a:rPr>
              <a:t>11. Программист</a:t>
            </a:r>
          </a:p>
          <a:p>
            <a:pPr>
              <a:buNone/>
            </a:pPr>
            <a:r>
              <a:rPr lang="ru-RU" sz="1200" b="1" dirty="0">
                <a:solidFill>
                  <a:srgbClr val="7030A0"/>
                </a:solidFill>
              </a:rPr>
              <a:t>13.Технический персонал</a:t>
            </a:r>
          </a:p>
          <a:p>
            <a:pPr>
              <a:buNone/>
            </a:pPr>
            <a:r>
              <a:rPr lang="ru-RU" sz="1200" b="1" dirty="0">
                <a:solidFill>
                  <a:srgbClr val="7030A0"/>
                </a:solidFill>
              </a:rPr>
              <a:t>14. Рабочий по обслуживанию здания</a:t>
            </a:r>
          </a:p>
        </p:txBody>
      </p:sp>
      <p:pic>
        <p:nvPicPr>
          <p:cNvPr id="24578" name="Picture 2" descr="C:\Users\Пользователь\Downloads\IMG-20240909-WA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6175" y="1162708"/>
            <a:ext cx="5056791" cy="5594250"/>
          </a:xfrm>
          <a:prstGeom prst="rect">
            <a:avLst/>
          </a:prstGeom>
          <a:noFill/>
        </p:spPr>
      </p:pic>
      <p:pic>
        <p:nvPicPr>
          <p:cNvPr id="24580" name="Picture 4" descr="https://avatars.mds.yandex.net/i?id=32f36a7c6a9d67faa8af0fb0a41c1a4536c13080-4960217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095" y="2621018"/>
            <a:ext cx="532086" cy="295603"/>
          </a:xfrm>
          <a:prstGeom prst="rect">
            <a:avLst/>
          </a:prstGeom>
          <a:noFill/>
        </p:spPr>
      </p:pic>
      <p:pic>
        <p:nvPicPr>
          <p:cNvPr id="24582" name="Picture 6" descr="https://avatars.mds.yandex.net/i?id=829afb4d329e4aca71634868c4c39e07ef225ec8-10805535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1442" y="2404241"/>
            <a:ext cx="338958" cy="449318"/>
          </a:xfrm>
          <a:prstGeom prst="rect">
            <a:avLst/>
          </a:prstGeom>
          <a:noFill/>
        </p:spPr>
      </p:pic>
      <p:pic>
        <p:nvPicPr>
          <p:cNvPr id="24584" name="Picture 8" descr="https://avatars.mds.yandex.net/i?id=3bf6674b4abbd4c33bc7d9bf282bdbf0bac15f27-5220232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1373" y="1576551"/>
            <a:ext cx="390198" cy="425669"/>
          </a:xfrm>
          <a:prstGeom prst="rect">
            <a:avLst/>
          </a:prstGeom>
          <a:noFill/>
        </p:spPr>
      </p:pic>
      <p:pic>
        <p:nvPicPr>
          <p:cNvPr id="24586" name="Picture 10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3816" y="2908738"/>
            <a:ext cx="382315" cy="370490"/>
          </a:xfrm>
          <a:prstGeom prst="rect">
            <a:avLst/>
          </a:prstGeom>
          <a:noFill/>
        </p:spPr>
      </p:pic>
      <p:pic>
        <p:nvPicPr>
          <p:cNvPr id="24588" name="Picture 12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43855" y="3385646"/>
            <a:ext cx="449318" cy="476906"/>
          </a:xfrm>
          <a:prstGeom prst="rect">
            <a:avLst/>
          </a:prstGeom>
          <a:noFill/>
        </p:spPr>
      </p:pic>
      <p:pic>
        <p:nvPicPr>
          <p:cNvPr id="24590" name="Picture 14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9938" y="4032031"/>
            <a:ext cx="429611" cy="358665"/>
          </a:xfrm>
          <a:prstGeom prst="rect">
            <a:avLst/>
          </a:prstGeom>
          <a:noFill/>
        </p:spPr>
      </p:pic>
      <p:pic>
        <p:nvPicPr>
          <p:cNvPr id="24592" name="Picture 16" descr="https://avatars.mds.yandex.net/i?id=bd6c3405c226192b821280878829142586f12c20-4564957-images-thumbs&amp;n=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62252" y="3740370"/>
            <a:ext cx="441436" cy="374431"/>
          </a:xfrm>
          <a:prstGeom prst="rect">
            <a:avLst/>
          </a:prstGeom>
          <a:noFill/>
        </p:spPr>
      </p:pic>
      <p:pic>
        <p:nvPicPr>
          <p:cNvPr id="24594" name="Picture 18" descr="https://avatars.mds.yandex.net/i?id=15259ccc8d83af7faede800eb4498308fc24af09-7760121-images-thumbs&amp;n=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4504" y="5171090"/>
            <a:ext cx="453258" cy="472965"/>
          </a:xfrm>
          <a:prstGeom prst="rect">
            <a:avLst/>
          </a:prstGeom>
          <a:noFill/>
        </p:spPr>
      </p:pic>
      <p:pic>
        <p:nvPicPr>
          <p:cNvPr id="24596" name="Picture 20" descr="https://avatars.mds.yandex.net/i?id=f4bc525f894809cec4e983ad6b153befff1deae7-8324697-images-thumbs&amp;n=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84435" y="4646886"/>
            <a:ext cx="260132" cy="374431"/>
          </a:xfrm>
          <a:prstGeom prst="rect">
            <a:avLst/>
          </a:prstGeom>
          <a:noFill/>
        </p:spPr>
      </p:pic>
      <p:pic>
        <p:nvPicPr>
          <p:cNvPr id="24598" name="Picture 22" descr="https://avatars.mds.yandex.net/i?id=b66ca8b168f8478d1e12b9a63a4680c3c7b0f967-10897519-images-thumbs&amp;n=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0461" y="4875487"/>
            <a:ext cx="417019" cy="379850"/>
          </a:xfrm>
          <a:prstGeom prst="rect">
            <a:avLst/>
          </a:prstGeom>
          <a:noFill/>
        </p:spPr>
      </p:pic>
      <p:pic>
        <p:nvPicPr>
          <p:cNvPr id="24600" name="Picture 24" descr="https://avatars.mds.yandex.net/i?id=ef3a37afb5dab85ede4c6bfb555caf16dfc271de-5023807-images-thumbs&amp;n=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04142" y="4347341"/>
            <a:ext cx="244366" cy="264072"/>
          </a:xfrm>
          <a:prstGeom prst="rect">
            <a:avLst/>
          </a:prstGeom>
          <a:noFill/>
        </p:spPr>
      </p:pic>
      <p:pic>
        <p:nvPicPr>
          <p:cNvPr id="24602" name="Picture 26" descr="Picture backgroun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75741" y="3093983"/>
            <a:ext cx="413846" cy="430924"/>
          </a:xfrm>
          <a:prstGeom prst="rect">
            <a:avLst/>
          </a:prstGeom>
          <a:noFill/>
        </p:spPr>
      </p:pic>
      <p:pic>
        <p:nvPicPr>
          <p:cNvPr id="24604" name="Picture 28" descr="Picture backgroun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49061" y="1742088"/>
            <a:ext cx="512379" cy="630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Накладка_6">
            <a:hlinkClick r:id="" action="ppaction://macro?name=S2_6"/>
            <a:extLst>
              <a:ext uri="{FF2B5EF4-FFF2-40B4-BE49-F238E27FC236}">
                <a16:creationId xmlns:a16="http://schemas.microsoft.com/office/drawing/2014/main" id="{23BD862F-5F1A-4BF3-8D32-F713D9A27726}"/>
              </a:ext>
            </a:extLst>
          </p:cNvPr>
          <p:cNvSpPr/>
          <p:nvPr/>
        </p:nvSpPr>
        <p:spPr>
          <a:xfrm>
            <a:off x="8278441" y="3991061"/>
            <a:ext cx="1148390" cy="5797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Накладка_5">
            <a:hlinkClick r:id="" action="ppaction://macro?name=S2_5"/>
            <a:extLst>
              <a:ext uri="{FF2B5EF4-FFF2-40B4-BE49-F238E27FC236}">
                <a16:creationId xmlns:a16="http://schemas.microsoft.com/office/drawing/2014/main" id="{ED071A9F-8407-4E34-B0C8-4BF9BE44F0FF}"/>
              </a:ext>
            </a:extLst>
          </p:cNvPr>
          <p:cNvSpPr/>
          <p:nvPr/>
        </p:nvSpPr>
        <p:spPr>
          <a:xfrm>
            <a:off x="8326329" y="4898265"/>
            <a:ext cx="1148390" cy="5797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Накладка_4">
            <a:hlinkClick r:id="" action="ppaction://macro?name=S2_4"/>
            <a:extLst>
              <a:ext uri="{FF2B5EF4-FFF2-40B4-BE49-F238E27FC236}">
                <a16:creationId xmlns:a16="http://schemas.microsoft.com/office/drawing/2014/main" id="{883B8FD4-6EDD-46B1-95D0-BB2E0A74DA30}"/>
              </a:ext>
            </a:extLst>
          </p:cNvPr>
          <p:cNvSpPr/>
          <p:nvPr/>
        </p:nvSpPr>
        <p:spPr>
          <a:xfrm>
            <a:off x="9546327" y="5422351"/>
            <a:ext cx="1148390" cy="5797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Накладка_3">
            <a:hlinkClick r:id="" action="ppaction://macro?name=S2_3"/>
            <a:extLst>
              <a:ext uri="{FF2B5EF4-FFF2-40B4-BE49-F238E27FC236}">
                <a16:creationId xmlns:a16="http://schemas.microsoft.com/office/drawing/2014/main" id="{BB7A5230-D70B-45EC-BB92-F3720735343A}"/>
              </a:ext>
            </a:extLst>
          </p:cNvPr>
          <p:cNvSpPr/>
          <p:nvPr/>
        </p:nvSpPr>
        <p:spPr>
          <a:xfrm>
            <a:off x="10736089" y="4901860"/>
            <a:ext cx="1148390" cy="5797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Накладка_2">
            <a:hlinkClick r:id="" action="ppaction://macro?name=S2_2"/>
            <a:extLst>
              <a:ext uri="{FF2B5EF4-FFF2-40B4-BE49-F238E27FC236}">
                <a16:creationId xmlns:a16="http://schemas.microsoft.com/office/drawing/2014/main" id="{8D4651A0-3102-4D87-99F8-E6F816AD588B}"/>
              </a:ext>
            </a:extLst>
          </p:cNvPr>
          <p:cNvSpPr/>
          <p:nvPr/>
        </p:nvSpPr>
        <p:spPr>
          <a:xfrm>
            <a:off x="10717920" y="3955806"/>
            <a:ext cx="1148390" cy="5797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Накладка_1">
            <a:hlinkClick r:id="" action="ppaction://macro?name=S2_1"/>
            <a:extLst>
              <a:ext uri="{FF2B5EF4-FFF2-40B4-BE49-F238E27FC236}">
                <a16:creationId xmlns:a16="http://schemas.microsoft.com/office/drawing/2014/main" id="{8C1ED83D-672F-4B5B-AF48-45DA42C78C13}"/>
              </a:ext>
            </a:extLst>
          </p:cNvPr>
          <p:cNvSpPr/>
          <p:nvPr/>
        </p:nvSpPr>
        <p:spPr>
          <a:xfrm>
            <a:off x="9509760" y="3395068"/>
            <a:ext cx="1166788" cy="560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Накладка_0">
            <a:hlinkClick r:id="" action="ppaction://macro?name=S2_0"/>
            <a:extLst>
              <a:ext uri="{FF2B5EF4-FFF2-40B4-BE49-F238E27FC236}">
                <a16:creationId xmlns:a16="http://schemas.microsoft.com/office/drawing/2014/main" id="{C3701C2C-E1FD-4128-844D-349446574430}"/>
              </a:ext>
            </a:extLst>
          </p:cNvPr>
          <p:cNvSpPr/>
          <p:nvPr/>
        </p:nvSpPr>
        <p:spPr>
          <a:xfrm>
            <a:off x="9480804" y="4081819"/>
            <a:ext cx="1250832" cy="12795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S2_6" hidden="1">
            <a:extLst>
              <a:ext uri="{FF2B5EF4-FFF2-40B4-BE49-F238E27FC236}">
                <a16:creationId xmlns:a16="http://schemas.microsoft.com/office/drawing/2014/main" id="{FADBD3F7-7003-4CD2-8C37-0201BA36AFA3}"/>
              </a:ext>
            </a:extLst>
          </p:cNvPr>
          <p:cNvSpPr/>
          <p:nvPr/>
        </p:nvSpPr>
        <p:spPr>
          <a:xfrm>
            <a:off x="197861" y="6044565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6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4" name="S2_5" hidden="1">
            <a:extLst>
              <a:ext uri="{FF2B5EF4-FFF2-40B4-BE49-F238E27FC236}">
                <a16:creationId xmlns:a16="http://schemas.microsoft.com/office/drawing/2014/main" id="{F650438C-5BB8-4825-BF4E-49491A93A0CC}"/>
              </a:ext>
            </a:extLst>
          </p:cNvPr>
          <p:cNvSpPr/>
          <p:nvPr/>
        </p:nvSpPr>
        <p:spPr>
          <a:xfrm>
            <a:off x="197861" y="5467190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5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3" name="S2_4" hidden="1">
            <a:extLst>
              <a:ext uri="{FF2B5EF4-FFF2-40B4-BE49-F238E27FC236}">
                <a16:creationId xmlns:a16="http://schemas.microsoft.com/office/drawing/2014/main" id="{DDD7A8F6-3586-47CC-A783-158FC323BA90}"/>
              </a:ext>
            </a:extLst>
          </p:cNvPr>
          <p:cNvSpPr/>
          <p:nvPr/>
        </p:nvSpPr>
        <p:spPr>
          <a:xfrm>
            <a:off x="201288" y="4898265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4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2" name="S2_3" hidden="1">
            <a:extLst>
              <a:ext uri="{FF2B5EF4-FFF2-40B4-BE49-F238E27FC236}">
                <a16:creationId xmlns:a16="http://schemas.microsoft.com/office/drawing/2014/main" id="{46DD3F86-3EC4-4AD3-93C7-A3EBE1BCCB99}"/>
              </a:ext>
            </a:extLst>
          </p:cNvPr>
          <p:cNvSpPr/>
          <p:nvPr/>
        </p:nvSpPr>
        <p:spPr>
          <a:xfrm>
            <a:off x="197861" y="4319716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3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82" name="S2_2" hidden="1">
            <a:extLst>
              <a:ext uri="{FF2B5EF4-FFF2-40B4-BE49-F238E27FC236}">
                <a16:creationId xmlns:a16="http://schemas.microsoft.com/office/drawing/2014/main" id="{88052B99-606C-4E70-8295-15ED0C8EDDC8}"/>
              </a:ext>
            </a:extLst>
          </p:cNvPr>
          <p:cNvSpPr/>
          <p:nvPr/>
        </p:nvSpPr>
        <p:spPr>
          <a:xfrm>
            <a:off x="195259" y="3743497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9" name="S2_1" hidden="1">
            <a:extLst>
              <a:ext uri="{FF2B5EF4-FFF2-40B4-BE49-F238E27FC236}">
                <a16:creationId xmlns:a16="http://schemas.microsoft.com/office/drawing/2014/main" id="{70AD32A9-7603-4AEA-8058-B3D972E36F26}"/>
              </a:ext>
            </a:extLst>
          </p:cNvPr>
          <p:cNvSpPr/>
          <p:nvPr/>
        </p:nvSpPr>
        <p:spPr>
          <a:xfrm>
            <a:off x="191449" y="3136883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1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C126E885-9EB9-0F71-D2B6-34F9ED4D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74" y="700535"/>
            <a:ext cx="8596312" cy="1064030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0070C0"/>
                </a:solidFill>
              </a:rPr>
              <a:t>Краткая информация об организации</a:t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1600" dirty="0">
                <a:solidFill>
                  <a:srgbClr val="0070C0"/>
                </a:solidFill>
              </a:rPr>
              <a:t>и руководителе</a:t>
            </a:r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BCE66C5D-B4A7-2C7F-7A5B-1E24C2922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577" y="1756720"/>
            <a:ext cx="8596312" cy="4662066"/>
          </a:xfrm>
        </p:spPr>
        <p:txBody>
          <a:bodyPr>
            <a:normAutofit fontScale="25000" lnSpcReduction="20000"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Дата, месяц и год  образования организации – 17.04.1998г.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первичных ячеек организации - 17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членов ХМАО ВОИ - 5922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инвалидов в Вашем муниципалитете на  31 декабря 2024 г. - 60888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Дата, месяц и год избрания председателем ХМАО ВОИ – 28.09.2023г.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Сайт, социальные сети Вашей организации -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https://voi-86.ru/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https://vk.com/hmaovoi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628011, г. Ханты-Мансийск, ул. Пионерская, д. 27, 8(3467) 320-976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Председатель ХМАО ВОИ  - Ивашева Роза </a:t>
            </a:r>
            <a:r>
              <a:rPr lang="ru-RU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Вахаевна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Секретарь Попечительского Совета КЦСОН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 рабочей группы Департамента социального развития  населения </a:t>
            </a:r>
            <a:r>
              <a:rPr lang="ru-RU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ХМАО-Югры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 рабочей группы Департамента внутренней политики </a:t>
            </a:r>
            <a:r>
              <a:rPr lang="ru-RU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ХМАО-Югры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 рабочей группы ГБУ МСЭ в </a:t>
            </a:r>
            <a:r>
              <a:rPr lang="ru-RU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ХМАО-Югре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Секретарь  Общественного Совета Департамента труда и занятости населения  </a:t>
            </a:r>
            <a:r>
              <a:rPr lang="ru-RU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ХМАО-Югры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 Штаба действий в интересах инвалидов в </a:t>
            </a:r>
            <a:r>
              <a:rPr lang="ru-RU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ХМАО-Югре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Председатель  Правления, Президиума ХМАО ВОИ</a:t>
            </a: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 Общественного Совета при Департаменте здравоохранения </a:t>
            </a:r>
            <a:r>
              <a:rPr lang="ru-RU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ХМАО-Югры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 мониторинговой группы при Уполномоченном по правам человека в </a:t>
            </a:r>
            <a:r>
              <a:rPr lang="ru-RU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ХМАО-Югре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400" b="1" i="1" dirty="0">
              <a:solidFill>
                <a:srgbClr val="FF0000"/>
              </a:solidFill>
            </a:endParaRPr>
          </a:p>
          <a:p>
            <a:pPr>
              <a:buNone/>
            </a:pPr>
            <a:endParaRPr lang="ru-RU" sz="2000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   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657F2530-EEF4-4DA6-8C7A-148E1AB81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745" y="6467157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357F04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DD9FF70-5C9E-496A-BC8A-B2570B9562AF}" type="slidenum">
              <a:rPr lang="en-US" altLang="ru-RU" smtClean="0"/>
              <a:pPr>
                <a:defRPr/>
              </a:pPr>
              <a:t>2</a:t>
            </a:fld>
            <a:endParaRPr lang="en-US" altLang="ru-RU" dirty="0"/>
          </a:p>
        </p:txBody>
      </p:sp>
      <p:sp>
        <p:nvSpPr>
          <p:cNvPr id="50" name="S2_61" hidden="1">
            <a:extLst>
              <a:ext uri="{FF2B5EF4-FFF2-40B4-BE49-F238E27FC236}">
                <a16:creationId xmlns:a16="http://schemas.microsoft.com/office/drawing/2014/main" id="{FADBD3F7-7003-4CD2-8C37-0201BA36AFA3}"/>
              </a:ext>
            </a:extLst>
          </p:cNvPr>
          <p:cNvSpPr/>
          <p:nvPr/>
        </p:nvSpPr>
        <p:spPr>
          <a:xfrm>
            <a:off x="197165" y="6043869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6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1" name="S2_51" hidden="1">
            <a:extLst>
              <a:ext uri="{FF2B5EF4-FFF2-40B4-BE49-F238E27FC236}">
                <a16:creationId xmlns:a16="http://schemas.microsoft.com/office/drawing/2014/main" id="{F650438C-5BB8-4825-BF4E-49491A93A0CC}"/>
              </a:ext>
            </a:extLst>
          </p:cNvPr>
          <p:cNvSpPr/>
          <p:nvPr/>
        </p:nvSpPr>
        <p:spPr>
          <a:xfrm>
            <a:off x="197165" y="5466494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5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2" name="S2_41" hidden="1">
            <a:extLst>
              <a:ext uri="{FF2B5EF4-FFF2-40B4-BE49-F238E27FC236}">
                <a16:creationId xmlns:a16="http://schemas.microsoft.com/office/drawing/2014/main" id="{DDD7A8F6-3586-47CC-A783-158FC323BA90}"/>
              </a:ext>
            </a:extLst>
          </p:cNvPr>
          <p:cNvSpPr/>
          <p:nvPr/>
        </p:nvSpPr>
        <p:spPr>
          <a:xfrm>
            <a:off x="200592" y="4897569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4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3" name="S2_31" hidden="1">
            <a:extLst>
              <a:ext uri="{FF2B5EF4-FFF2-40B4-BE49-F238E27FC236}">
                <a16:creationId xmlns:a16="http://schemas.microsoft.com/office/drawing/2014/main" id="{46DD3F86-3EC4-4AD3-93C7-A3EBE1BCCB99}"/>
              </a:ext>
            </a:extLst>
          </p:cNvPr>
          <p:cNvSpPr/>
          <p:nvPr/>
        </p:nvSpPr>
        <p:spPr>
          <a:xfrm>
            <a:off x="197165" y="4319020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3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4" name="S2_21" hidden="1">
            <a:extLst>
              <a:ext uri="{FF2B5EF4-FFF2-40B4-BE49-F238E27FC236}">
                <a16:creationId xmlns:a16="http://schemas.microsoft.com/office/drawing/2014/main" id="{88052B99-606C-4E70-8295-15ED0C8EDDC8}"/>
              </a:ext>
            </a:extLst>
          </p:cNvPr>
          <p:cNvSpPr/>
          <p:nvPr/>
        </p:nvSpPr>
        <p:spPr>
          <a:xfrm>
            <a:off x="194563" y="3742801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6" name="S2_11" hidden="1">
            <a:extLst>
              <a:ext uri="{FF2B5EF4-FFF2-40B4-BE49-F238E27FC236}">
                <a16:creationId xmlns:a16="http://schemas.microsoft.com/office/drawing/2014/main" id="{70AD32A9-7603-4AEA-8058-B3D972E36F26}"/>
              </a:ext>
            </a:extLst>
          </p:cNvPr>
          <p:cNvSpPr/>
          <p:nvPr/>
        </p:nvSpPr>
        <p:spPr>
          <a:xfrm>
            <a:off x="206063" y="3126445"/>
            <a:ext cx="288000" cy="288000"/>
          </a:xfrm>
          <a:prstGeom prst="ellipse">
            <a:avLst/>
          </a:prstGeom>
          <a:solidFill>
            <a:srgbClr val="508927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1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73C2C30-91EC-E795-AC2B-2731C75A47D4}"/>
              </a:ext>
            </a:extLst>
          </p:cNvPr>
          <p:cNvSpPr/>
          <p:nvPr/>
        </p:nvSpPr>
        <p:spPr>
          <a:xfrm>
            <a:off x="1751561" y="124691"/>
            <a:ext cx="8090708" cy="571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FF0000"/>
                </a:solidFill>
              </a:rPr>
              <a:t>Ханты- Мансийская общественная региональная организация   </a:t>
            </a:r>
          </a:p>
          <a:p>
            <a:pPr algn="ctr"/>
            <a:r>
              <a:rPr lang="ru-RU" sz="1400" b="1" i="1" dirty="0">
                <a:solidFill>
                  <a:srgbClr val="FF0000"/>
                </a:solidFill>
              </a:rPr>
              <a:t>общероссийской общественной организации </a:t>
            </a:r>
          </a:p>
          <a:p>
            <a:pPr algn="ctr"/>
            <a:r>
              <a:rPr lang="ru-RU" sz="1400" b="1" i="1" dirty="0">
                <a:solidFill>
                  <a:srgbClr val="FF0000"/>
                </a:solidFill>
              </a:rPr>
              <a:t>«Всероссийское общество инвалидов»</a:t>
            </a:r>
          </a:p>
        </p:txBody>
      </p:sp>
      <p:sp>
        <p:nvSpPr>
          <p:cNvPr id="1030" name="AutoShape 6" descr="IMG_20230628_092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IMG_20230628_092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IMG_20230628_0920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" name="Рисунок 28" descr="-5343957820929857877_1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95387" y="2539160"/>
            <a:ext cx="2939935" cy="3952323"/>
          </a:xfrm>
          <a:prstGeom prst="rect">
            <a:avLst/>
          </a:prstGeom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61984" y="45343"/>
            <a:ext cx="1716408" cy="163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 descr="https://avatars.mds.yandex.net/i?id=2a00000179e324f8693e8e15625b57ebb737-4809837-images-thumbs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05431" y="207818"/>
            <a:ext cx="1678787" cy="1408098"/>
          </a:xfrm>
          <a:prstGeom prst="rect">
            <a:avLst/>
          </a:prstGeom>
          <a:noFill/>
        </p:spPr>
      </p:pic>
      <p:pic>
        <p:nvPicPr>
          <p:cNvPr id="12292" name="Picture 4" descr="https://avatars.mds.yandex.net/i?id=474f7c3c182e77419d0fd34d052fcc118a3daf1d-10496344-images-thumbs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63015" y="4239492"/>
            <a:ext cx="2263328" cy="227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0" grpId="0"/>
      <p:bldP spid="39" grpId="0"/>
      <p:bldP spid="38" grpId="0"/>
      <p:bldP spid="83" grpId="0"/>
      <p:bldP spid="7" grpId="0"/>
      <p:bldP spid="84" grpId="0"/>
      <p:bldP spid="45" grpId="0" animBg="1"/>
      <p:bldP spid="44" grpId="0" animBg="1"/>
      <p:bldP spid="43" grpId="0" animBg="1"/>
      <p:bldP spid="42" grpId="0" animBg="1"/>
      <p:bldP spid="82" grpId="0" animBg="1"/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477" y="563328"/>
            <a:ext cx="8171848" cy="98241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0070C0"/>
                </a:solidFill>
              </a:rPr>
              <a:t>Защита прав и законных интересов инвалидов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31" y="1581150"/>
            <a:ext cx="6564680" cy="5104658"/>
          </a:xfrm>
        </p:spPr>
        <p:txBody>
          <a:bodyPr numCol="3">
            <a:noAutofit/>
          </a:bodyPr>
          <a:lstStyle/>
          <a:p>
            <a:pPr>
              <a:lnSpc>
                <a:spcPct val="120000"/>
              </a:lnSpc>
            </a:pPr>
            <a:r>
              <a:rPr lang="ru-RU" sz="800" b="1" dirty="0">
                <a:solidFill>
                  <a:srgbClr val="FF0000"/>
                </a:solidFill>
              </a:rPr>
              <a:t>О внесении изменений в Закон Ханты-Мансийского автономного               округа – </a:t>
            </a:r>
            <a:r>
              <a:rPr lang="ru-RU" sz="800" b="1" dirty="0" err="1">
                <a:solidFill>
                  <a:srgbClr val="FF0000"/>
                </a:solidFill>
              </a:rPr>
              <a:t>Югры</a:t>
            </a:r>
            <a:r>
              <a:rPr lang="ru-RU" sz="800" b="1" dirty="0">
                <a:solidFill>
                  <a:srgbClr val="FF0000"/>
                </a:solidFill>
              </a:rPr>
              <a:t> "О гарантиях трудовой занятости инвалидов в Ханты-Мансийском автономном округе – </a:t>
            </a:r>
            <a:r>
              <a:rPr lang="ru-RU" sz="800" b="1" dirty="0" err="1">
                <a:solidFill>
                  <a:srgbClr val="FF0000"/>
                </a:solidFill>
              </a:rPr>
              <a:t>Югре</a:t>
            </a:r>
            <a:r>
              <a:rPr lang="ru-RU" sz="800" b="1" dirty="0">
                <a:solidFill>
                  <a:srgbClr val="FF0000"/>
                </a:solidFill>
              </a:rPr>
              <a:t>" Принят Думой Ханты-Мансийского автономного округа – </a:t>
            </a:r>
            <a:r>
              <a:rPr lang="ru-RU" sz="800" b="1" dirty="0" err="1">
                <a:solidFill>
                  <a:srgbClr val="FF0000"/>
                </a:solidFill>
              </a:rPr>
              <a:t>Югры</a:t>
            </a:r>
            <a:r>
              <a:rPr lang="ru-RU" sz="800" b="1" dirty="0">
                <a:solidFill>
                  <a:srgbClr val="FF0000"/>
                </a:solidFill>
              </a:rPr>
              <a:t> 27 июня 2024 года </a:t>
            </a:r>
          </a:p>
          <a:p>
            <a:pPr>
              <a:lnSpc>
                <a:spcPct val="120000"/>
              </a:lnSpc>
            </a:pPr>
            <a:r>
              <a:rPr lang="ru-RU" sz="800" b="1" cap="all" dirty="0">
                <a:solidFill>
                  <a:srgbClr val="FF0000"/>
                </a:solidFill>
              </a:rPr>
              <a:t>Постановление Правительства Ханты-Мансийского АО - </a:t>
            </a:r>
            <a:r>
              <a:rPr lang="ru-RU" sz="800" b="1" cap="all" dirty="0" err="1">
                <a:solidFill>
                  <a:srgbClr val="FF0000"/>
                </a:solidFill>
              </a:rPr>
              <a:t>Югры</a:t>
            </a:r>
            <a:r>
              <a:rPr lang="ru-RU" sz="800" b="1" cap="all" dirty="0">
                <a:solidFill>
                  <a:srgbClr val="FF0000"/>
                </a:solidFill>
              </a:rPr>
              <a:t> от 22 марта 2024 г. N 103-п "Об отдельных вопросах в сфере социальной занятости инвалидов в Ханты-Мансийском автономном округе - </a:t>
            </a:r>
            <a:r>
              <a:rPr lang="ru-RU" sz="800" b="1" cap="all" dirty="0" err="1">
                <a:solidFill>
                  <a:srgbClr val="FF0000"/>
                </a:solidFill>
              </a:rPr>
              <a:t>Югре</a:t>
            </a:r>
            <a:r>
              <a:rPr lang="ru-RU" sz="800" b="1" cap="all" dirty="0">
                <a:solidFill>
                  <a:srgbClr val="FF0000"/>
                </a:solidFill>
              </a:rPr>
              <a:t>" (документ не вступил в силу)</a:t>
            </a:r>
          </a:p>
          <a:p>
            <a:pPr>
              <a:lnSpc>
                <a:spcPct val="120000"/>
              </a:lnSpc>
            </a:pPr>
            <a:r>
              <a:rPr lang="ru-RU" sz="800" b="1" dirty="0">
                <a:solidFill>
                  <a:srgbClr val="FF0000"/>
                </a:solidFill>
              </a:rPr>
              <a:t>Некоторые меры социальной поддержки инвалидов и семей, воспитывающих детей-инвалидов, в Ханты-Мансийском автономном округе — </a:t>
            </a:r>
            <a:r>
              <a:rPr lang="ru-RU" sz="800" b="1" dirty="0" err="1">
                <a:solidFill>
                  <a:srgbClr val="FF0000"/>
                </a:solidFill>
              </a:rPr>
              <a:t>Югре</a:t>
            </a:r>
            <a:r>
              <a:rPr lang="ru-RU" sz="800" b="1" dirty="0">
                <a:solidFill>
                  <a:srgbClr val="FF0000"/>
                </a:solidFill>
              </a:rPr>
              <a:t> в 2024 году:</a:t>
            </a:r>
            <a:br>
              <a:rPr lang="ru-RU" sz="800" b="1" dirty="0">
                <a:solidFill>
                  <a:srgbClr val="FF0000"/>
                </a:solidFill>
              </a:rPr>
            </a:br>
            <a:r>
              <a:rPr lang="ru-RU" sz="800" b="1" dirty="0">
                <a:solidFill>
                  <a:srgbClr val="FF0000"/>
                </a:solidFill>
              </a:rPr>
              <a:t>Ежемесячная денежная выплата. Размер: 4957 рублей (инвалиды I группы), 3540 рублей (инвалиды II группы), 2834 рубля (инвалиды III группы), 3540 рублей (дети-инвалиды).</a:t>
            </a:r>
            <a:br>
              <a:rPr lang="ru-RU" sz="800" b="1" dirty="0">
                <a:solidFill>
                  <a:srgbClr val="FF0000"/>
                </a:solidFill>
              </a:rPr>
            </a:br>
            <a:r>
              <a:rPr lang="ru-RU" sz="800" b="1" dirty="0">
                <a:solidFill>
                  <a:srgbClr val="FF0000"/>
                </a:solidFill>
              </a:rPr>
              <a:t>Компенсация расходов на оплату жилых помещений. Размер выплаты — 50% исходя из занимаемой площади жилого помещения в домах государственных и муниципальных жилищных фондов.</a:t>
            </a:r>
            <a:br>
              <a:rPr lang="ru-RU" sz="800" b="1" dirty="0">
                <a:solidFill>
                  <a:srgbClr val="FF0000"/>
                </a:solidFill>
              </a:rPr>
            </a:br>
            <a:r>
              <a:rPr lang="ru-RU" sz="800" b="1" dirty="0">
                <a:solidFill>
                  <a:srgbClr val="FF0000"/>
                </a:solidFill>
              </a:rPr>
              <a:t>Единовременные денежные выплаты к праздничным и памятным датам. Размер — 1000 рублей.</a:t>
            </a:r>
            <a:br>
              <a:rPr lang="ru-RU" sz="800" b="1" dirty="0">
                <a:solidFill>
                  <a:srgbClr val="FF0000"/>
                </a:solidFill>
              </a:rPr>
            </a:br>
            <a:r>
              <a:rPr lang="ru-RU" sz="800" b="1" dirty="0">
                <a:solidFill>
                  <a:srgbClr val="FF0000"/>
                </a:solidFill>
              </a:rPr>
              <a:t>Ежемесячная компенсация затрат родителей (законных представителей) на воспитание детей-инвалидов на дому. Размер выплаты: 11 680 рублей (на детей-инвалидов, проживающих в сельских населённых пунктах), 6218 рублей (на детей-инвалидов, проживающих в городских населённых пунктах).</a:t>
            </a:r>
            <a:br>
              <a:rPr lang="ru-RU" sz="800" b="1" dirty="0">
                <a:solidFill>
                  <a:srgbClr val="FF0000"/>
                </a:solidFill>
              </a:rPr>
            </a:br>
            <a:r>
              <a:rPr lang="ru-RU" sz="800" b="1" dirty="0">
                <a:solidFill>
                  <a:srgbClr val="FF0000"/>
                </a:solidFill>
              </a:rPr>
              <a:t>Ежемесячная выплата по уходу. Положена одному из родителей, воспитывающему ребёнка с инвалидностью либо ухаживающему за инвалидом с детства I группы. Размер выплаты — 15 тысяч рублей (с учётом районного коэффициента</a:t>
            </a:r>
          </a:p>
          <a:p>
            <a:pPr>
              <a:lnSpc>
                <a:spcPct val="120000"/>
              </a:lnSpc>
            </a:pPr>
            <a:r>
              <a:rPr lang="en-US" sz="800" b="1" dirty="0">
                <a:solidFill>
                  <a:srgbClr val="FF0000"/>
                </a:solidFill>
                <a:latin typeface="Bahnschrift" pitchFamily="34" charset="0"/>
                <a:hlinkClick r:id="rId2"/>
              </a:rPr>
              <a:t>http://rcnyagan.ru/images/31.10.2024/--2024.pdf</a:t>
            </a:r>
            <a:endParaRPr lang="ru-RU" sz="800" b="1" dirty="0">
              <a:solidFill>
                <a:srgbClr val="FF0000"/>
              </a:solidFill>
              <a:latin typeface="Bahnschrift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800" b="1" dirty="0">
                <a:solidFill>
                  <a:srgbClr val="FF0000"/>
                </a:solidFill>
              </a:rPr>
              <a:t>Принята норма о дополнительных субсидиях семьям, где есть инвалид, или одиноко проживающему инвалиду. Федеральная субсидия составляет чуть больше 2 </a:t>
            </a:r>
            <a:r>
              <a:rPr lang="ru-RU" sz="800" b="1" dirty="0" err="1">
                <a:solidFill>
                  <a:srgbClr val="FF0000"/>
                </a:solidFill>
              </a:rPr>
              <a:t>млн</a:t>
            </a:r>
            <a:r>
              <a:rPr lang="ru-RU" sz="800" b="1" dirty="0">
                <a:solidFill>
                  <a:srgbClr val="FF0000"/>
                </a:solidFill>
              </a:rPr>
              <a:t> рублей, региональная — в таком же размере, если инвалид один проживает в помещении, если у него есть семья, выплата не менее 3 </a:t>
            </a:r>
            <a:r>
              <a:rPr lang="ru-RU" sz="800" b="1" dirty="0" err="1">
                <a:solidFill>
                  <a:srgbClr val="FF0000"/>
                </a:solidFill>
              </a:rPr>
              <a:t>млн</a:t>
            </a:r>
            <a:r>
              <a:rPr lang="ru-RU" sz="800" b="1" dirty="0">
                <a:solidFill>
                  <a:srgbClr val="FF0000"/>
                </a:solidFill>
              </a:rPr>
              <a:t> рублей</a:t>
            </a:r>
          </a:p>
          <a:p>
            <a:r>
              <a:rPr lang="ru-RU" sz="800" b="1" dirty="0">
                <a:solidFill>
                  <a:srgbClr val="FF0000"/>
                </a:solidFill>
              </a:rPr>
              <a:t>Компенсация затрат на проезд детей-инвалидов и </a:t>
            </a:r>
            <a:r>
              <a:rPr lang="ru-RU" sz="800" b="1" dirty="0" err="1">
                <a:solidFill>
                  <a:srgbClr val="FF0000"/>
                </a:solidFill>
              </a:rPr>
              <a:t>сопровождающегоих</a:t>
            </a:r>
            <a:r>
              <a:rPr lang="ru-RU" sz="800" b="1" dirty="0">
                <a:solidFill>
                  <a:srgbClr val="FF0000"/>
                </a:solidFill>
              </a:rPr>
              <a:t> родителя (законного представителя) по межмуниципальным маршрутам регулярных перевозок в границах автономного округа к месту обучения и обратно. Размер выплаты — 10 000 рублей. </a:t>
            </a:r>
            <a:r>
              <a:rPr lang="ru-RU" sz="800" b="1" dirty="0">
                <a:solidFill>
                  <a:srgbClr val="FF0000"/>
                </a:solidFill>
                <a:hlinkClick r:id="rId3"/>
              </a:rPr>
              <a:t>1</a:t>
            </a:r>
            <a:endParaRPr lang="ru-RU" sz="800" b="1" dirty="0">
              <a:solidFill>
                <a:srgbClr val="FF0000"/>
              </a:solidFill>
            </a:endParaRPr>
          </a:p>
          <a:p>
            <a:r>
              <a:rPr lang="ru-RU" sz="800" b="1" dirty="0">
                <a:solidFill>
                  <a:srgbClr val="FF0000"/>
                </a:solidFill>
              </a:rPr>
              <a:t>Обеспечение техническими средствами реабилитации с </a:t>
            </a:r>
            <a:r>
              <a:rPr lang="ru-RU" sz="800" b="1" dirty="0" err="1">
                <a:solidFill>
                  <a:srgbClr val="FF0000"/>
                </a:solidFill>
              </a:rPr>
              <a:t>помощьюэлектронных</a:t>
            </a:r>
            <a:r>
              <a:rPr lang="ru-RU" sz="800" b="1" dirty="0">
                <a:solidFill>
                  <a:srgbClr val="FF0000"/>
                </a:solidFill>
              </a:rPr>
              <a:t> сертификатов. С начала 2024 года Отделение Социального фонда по Ханты-Мансийскому автономному округу — </a:t>
            </a:r>
            <a:r>
              <a:rPr lang="ru-RU" sz="800" b="1" dirty="0" err="1">
                <a:solidFill>
                  <a:srgbClr val="FF0000"/>
                </a:solidFill>
              </a:rPr>
              <a:t>Югре</a:t>
            </a:r>
            <a:r>
              <a:rPr lang="ru-RU" sz="800" b="1" dirty="0">
                <a:solidFill>
                  <a:srgbClr val="FF0000"/>
                </a:solidFill>
              </a:rPr>
              <a:t> обеспечило 1 880 граждан с инвалидностью 68 935 техническими средствами реабилитации.</a:t>
            </a:r>
          </a:p>
          <a:p>
            <a:r>
              <a:rPr lang="ru-RU" sz="800" b="1" dirty="0">
                <a:solidFill>
                  <a:srgbClr val="FF0000"/>
                </a:solidFill>
              </a:rPr>
              <a:t>03.12.2024 года прошел Совет по делам инвалидов при Губернаторе Ханты-Мансийского автономного </a:t>
            </a:r>
            <a:r>
              <a:rPr lang="ru-RU" sz="800" b="1" dirty="0" err="1">
                <a:solidFill>
                  <a:srgbClr val="FF0000"/>
                </a:solidFill>
              </a:rPr>
              <a:t>округа-Югры</a:t>
            </a:r>
            <a:r>
              <a:rPr lang="ru-RU" sz="800" b="1" dirty="0">
                <a:solidFill>
                  <a:srgbClr val="FF0000"/>
                </a:solidFill>
              </a:rPr>
              <a:t>.</a:t>
            </a:r>
          </a:p>
          <a:p>
            <a:r>
              <a:rPr lang="ru-RU" sz="800" b="1" dirty="0">
                <a:solidFill>
                  <a:srgbClr val="FF0000"/>
                </a:solidFill>
              </a:rPr>
              <a:t>Повестка дня включала следующие вопросы:</a:t>
            </a:r>
          </a:p>
          <a:p>
            <a:r>
              <a:rPr lang="ru-RU" sz="800" b="1" dirty="0">
                <a:solidFill>
                  <a:srgbClr val="FF0000"/>
                </a:solidFill>
              </a:rPr>
              <a:t>1.Об актуальных аспектах системы медико-социального сопровождения людей с инвалидностью в </a:t>
            </a:r>
            <a:r>
              <a:rPr lang="ru-RU" sz="800" b="1" dirty="0" err="1">
                <a:solidFill>
                  <a:srgbClr val="FF0000"/>
                </a:solidFill>
              </a:rPr>
              <a:t>ХМАО-Югре</a:t>
            </a:r>
            <a:r>
              <a:rPr lang="ru-RU" sz="800" b="1" dirty="0">
                <a:solidFill>
                  <a:srgbClr val="FF0000"/>
                </a:solidFill>
              </a:rPr>
              <a:t>;</a:t>
            </a:r>
          </a:p>
          <a:p>
            <a:r>
              <a:rPr lang="ru-RU" sz="800" b="1" dirty="0">
                <a:solidFill>
                  <a:srgbClr val="FF0000"/>
                </a:solidFill>
              </a:rPr>
              <a:t>2.О вовлечении участников СВО, поучивших ранения, травмы, увечья, в занятия адаптивной физической культурой и адаптивным спортом;</a:t>
            </a:r>
          </a:p>
          <a:p>
            <a:r>
              <a:rPr lang="ru-RU" sz="800" b="1" dirty="0">
                <a:solidFill>
                  <a:srgbClr val="FF0000"/>
                </a:solidFill>
              </a:rPr>
              <a:t>3.О трудовой и социальной занятости инвалидов;</a:t>
            </a:r>
          </a:p>
          <a:p>
            <a:r>
              <a:rPr lang="ru-RU" sz="800" b="1" dirty="0">
                <a:solidFill>
                  <a:srgbClr val="FF0000"/>
                </a:solidFill>
              </a:rPr>
              <a:t>4.Об исполнении протокольных решений и рассмотрении плана работы Совета по делам инвалидов при Губернаторе </a:t>
            </a:r>
            <a:r>
              <a:rPr lang="ru-RU" sz="800" b="1" dirty="0" err="1">
                <a:solidFill>
                  <a:srgbClr val="FF0000"/>
                </a:solidFill>
              </a:rPr>
              <a:t>ХМАО-Югры</a:t>
            </a:r>
            <a:r>
              <a:rPr lang="ru-RU" sz="800" b="1" dirty="0">
                <a:solidFill>
                  <a:srgbClr val="FF0000"/>
                </a:solidFill>
              </a:rPr>
              <a:t> на 2025 год.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96287B-4DC9-8569-8A1D-29CBAB5B6FC3}"/>
              </a:ext>
            </a:extLst>
          </p:cNvPr>
          <p:cNvSpPr txBox="1"/>
          <p:nvPr/>
        </p:nvSpPr>
        <p:spPr>
          <a:xfrm>
            <a:off x="9227002" y="448880"/>
            <a:ext cx="2477037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400" dirty="0" err="1"/>
              <a:t>лению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5876" y="0"/>
            <a:ext cx="6550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Ханты- Мансийская общественная региональная организация   общероссийской общественной организации 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«Всероссийское общество инвалидов»</a:t>
            </a: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64390" y="0"/>
            <a:ext cx="3268412" cy="1810987"/>
          </a:xfrm>
          <a:prstGeom prst="rect">
            <a:avLst/>
          </a:prstGeom>
          <a:noFill/>
        </p:spPr>
      </p:pic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5242" y="2018804"/>
            <a:ext cx="3262950" cy="2348345"/>
          </a:xfrm>
          <a:prstGeom prst="rect">
            <a:avLst/>
          </a:prstGeom>
          <a:noFill/>
        </p:spPr>
      </p:pic>
      <p:pic>
        <p:nvPicPr>
          <p:cNvPr id="10246" name="Picture 6" descr="https://sun9-11.userapi.com/impg/emrlXRsYrn3oOoBDz_2PPFQ8I0UWmFZ1zw0S5w/WmR5DAeRP18.jpg?size=1620x2160&amp;quality=95&amp;sign=ef382f57f85888345d5a2ea9b2ce0cd5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22826" y="4511544"/>
            <a:ext cx="3253299" cy="2204491"/>
          </a:xfrm>
          <a:prstGeom prst="rect">
            <a:avLst/>
          </a:prstGeom>
          <a:noFill/>
        </p:spPr>
      </p:pic>
      <p:pic>
        <p:nvPicPr>
          <p:cNvPr id="10248" name="Picture 8" descr="https://sun9-29.userapi.com/impg/moYfuySGVnAnUnLR78flNL6OUxEv__aHP1GpcA/dn5hsd-5i74.jpg?size=1024x768&amp;quality=96&amp;sign=d5f2ac626979e69de900678b0db0924e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5101" y="1685217"/>
            <a:ext cx="1968605" cy="2966132"/>
          </a:xfrm>
          <a:prstGeom prst="rect">
            <a:avLst/>
          </a:prstGeom>
          <a:noFill/>
        </p:spPr>
      </p:pic>
      <p:pic>
        <p:nvPicPr>
          <p:cNvPr id="10250" name="Picture 10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2488" y="4923402"/>
            <a:ext cx="3695385" cy="1760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328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736" y="0"/>
            <a:ext cx="6024795" cy="1877895"/>
          </a:xfrm>
        </p:spPr>
        <p:txBody>
          <a:bodyPr>
            <a:normAutofit/>
          </a:bodyPr>
          <a:lstStyle/>
          <a:p>
            <a:pPr algn="ctr"/>
            <a:br>
              <a:rPr lang="ru-RU" sz="1800" b="1" dirty="0"/>
            </a:br>
            <a:br>
              <a:rPr lang="ru-RU" sz="1800" dirty="0"/>
            </a:br>
            <a:r>
              <a:rPr lang="ru-RU" sz="1800" i="1" dirty="0"/>
              <a:t>            </a:t>
            </a:r>
            <a:r>
              <a:rPr lang="ru-RU" sz="1800" i="1" dirty="0">
                <a:solidFill>
                  <a:srgbClr val="0070C0"/>
                </a:solidFill>
              </a:rPr>
              <a:t>Профориентация, образование</a:t>
            </a:r>
            <a:br>
              <a:rPr lang="ru-RU" sz="1800" i="1" dirty="0">
                <a:solidFill>
                  <a:srgbClr val="0070C0"/>
                </a:solidFill>
              </a:rPr>
            </a:br>
            <a:r>
              <a:rPr lang="ru-RU" sz="1800" i="1" dirty="0">
                <a:solidFill>
                  <a:srgbClr val="0070C0"/>
                </a:solidFill>
              </a:rPr>
              <a:t>            и трудоустройство инвалидов</a:t>
            </a:r>
            <a:br>
              <a:rPr lang="ru-RU" sz="1800" i="1" dirty="0"/>
            </a:br>
            <a:br>
              <a:rPr lang="ru-RU" sz="1800" dirty="0"/>
            </a:b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94" y="1723002"/>
            <a:ext cx="5145578" cy="4942294"/>
          </a:xfrm>
        </p:spPr>
        <p:txBody>
          <a:bodyPr numCol="2">
            <a:noAutofit/>
          </a:bodyPr>
          <a:lstStyle/>
          <a:p>
            <a:pPr>
              <a:buNone/>
            </a:pPr>
            <a:r>
              <a:rPr lang="ru-RU" sz="800" b="1" dirty="0">
                <a:solidFill>
                  <a:srgbClr val="0070C0"/>
                </a:solidFill>
              </a:rPr>
              <a:t>           Оценка доступности и достаточности специализированных групп для детей с ОВЗ, в том числе детей-инвалидов, в муниципальных дошкольных образовательных организациях, по состоянию на 30 апреля 2024 года Общее количество обучающихся с ОВЗ, в том числе, </a:t>
            </a:r>
            <a:r>
              <a:rPr lang="ru-RU" sz="800" b="1" dirty="0" err="1">
                <a:solidFill>
                  <a:srgbClr val="0070C0"/>
                </a:solidFill>
              </a:rPr>
              <a:t>детейинвалидов</a:t>
            </a:r>
            <a:r>
              <a:rPr lang="ru-RU" sz="800" b="1" dirty="0">
                <a:solidFill>
                  <a:srgbClr val="0070C0"/>
                </a:solidFill>
              </a:rPr>
              <a:t>, получающих образование в муниципальных дошкольных образовательных организациях, – 8260 чел., из них, получают образование: 6234 чел. – в группах компенсирующей направленности; 1516 чел. – в группах комбинированной направленности; 510 чел. – в группах </a:t>
            </a:r>
            <a:r>
              <a:rPr lang="ru-RU" sz="800" b="1" dirty="0" err="1">
                <a:solidFill>
                  <a:srgbClr val="0070C0"/>
                </a:solidFill>
              </a:rPr>
              <a:t>общеразвивающей</a:t>
            </a:r>
            <a:r>
              <a:rPr lang="ru-RU" sz="800" b="1" dirty="0">
                <a:solidFill>
                  <a:srgbClr val="0070C0"/>
                </a:solidFill>
              </a:rPr>
              <a:t> направленности. 3.2.1. Группы компенсирующей направленности Группы компенсирующей направленности, реализующие обучение детей с ОВЗ по адаптированной образовательной программе дошкольного образования, функционируют в дошкольных образовательных организациях на территории 18 из 22 муниципальных образований ХМАО – </a:t>
            </a:r>
            <a:r>
              <a:rPr lang="ru-RU" sz="800" b="1" dirty="0" err="1">
                <a:solidFill>
                  <a:srgbClr val="0070C0"/>
                </a:solidFill>
              </a:rPr>
              <a:t>Югры</a:t>
            </a:r>
            <a:r>
              <a:rPr lang="ru-RU" sz="800" b="1" dirty="0">
                <a:solidFill>
                  <a:srgbClr val="0070C0"/>
                </a:solidFill>
              </a:rPr>
              <a:t> (за исключением муниципальных образований: Березовский район, </a:t>
            </a:r>
            <a:r>
              <a:rPr lang="ru-RU" sz="800" b="1" dirty="0" err="1">
                <a:solidFill>
                  <a:srgbClr val="0070C0"/>
                </a:solidFill>
              </a:rPr>
              <a:t>Кондинский</a:t>
            </a:r>
            <a:r>
              <a:rPr lang="ru-RU" sz="800" b="1" dirty="0">
                <a:solidFill>
                  <a:srgbClr val="0070C0"/>
                </a:solidFill>
              </a:rPr>
              <a:t> район, г. Радужный, Ханты-Мансийский район). В группах компенсирующей направленности получают образование 6234 чел. Необходимое количество групп компенсирующей направленности, исходя из нозологических особенностей детей с ОВЗ, составляет 626 групп. Фактическое количество групп компенсирующей направленности, функционирующих на территории муниципальных образований ХМАО – </a:t>
            </a:r>
            <a:r>
              <a:rPr lang="ru-RU" sz="800" b="1" dirty="0" err="1">
                <a:solidFill>
                  <a:srgbClr val="0070C0"/>
                </a:solidFill>
              </a:rPr>
              <a:t>Югры</a:t>
            </a:r>
            <a:r>
              <a:rPr lang="ru-RU" sz="800" b="1" dirty="0">
                <a:solidFill>
                  <a:srgbClr val="0070C0"/>
                </a:solidFill>
              </a:rPr>
              <a:t>, – 595 групп (на 31 группу меньше необходимого количества). компенсирующей направленности для детей с ОВЗ, в том числе детей-инвалидов, в дошкольных образовательных организациях в разрезе муниципальных образований Таблица 1 № </a:t>
            </a:r>
            <a:r>
              <a:rPr lang="ru-RU" sz="800" b="1" dirty="0" err="1">
                <a:solidFill>
                  <a:srgbClr val="0070C0"/>
                </a:solidFill>
              </a:rPr>
              <a:t>п</a:t>
            </a:r>
            <a:r>
              <a:rPr lang="ru-RU" sz="800" b="1" dirty="0">
                <a:solidFill>
                  <a:srgbClr val="0070C0"/>
                </a:solidFill>
              </a:rPr>
              <a:t>/</a:t>
            </a:r>
            <a:r>
              <a:rPr lang="ru-RU" sz="800" b="1" dirty="0" err="1">
                <a:solidFill>
                  <a:srgbClr val="0070C0"/>
                </a:solidFill>
              </a:rPr>
              <a:t>п</a:t>
            </a:r>
            <a:r>
              <a:rPr lang="ru-RU" sz="800" b="1" dirty="0">
                <a:solidFill>
                  <a:srgbClr val="0070C0"/>
                </a:solidFill>
              </a:rPr>
              <a:t> Муниципальное образование Количество детей с ОВЗ в группах компенсирующей направленности Необходимое количество групп компенсирующей Белоярский район 134 14 14 2. г. </a:t>
            </a:r>
            <a:r>
              <a:rPr lang="ru-RU" sz="800" b="1" dirty="0" err="1">
                <a:solidFill>
                  <a:srgbClr val="0070C0"/>
                </a:solidFill>
              </a:rPr>
              <a:t>Когалым</a:t>
            </a:r>
            <a:r>
              <a:rPr lang="ru-RU" sz="800" b="1" dirty="0">
                <a:solidFill>
                  <a:srgbClr val="0070C0"/>
                </a:solidFill>
              </a:rPr>
              <a:t> 164 17 17 3. г. </a:t>
            </a:r>
            <a:r>
              <a:rPr lang="ru-RU" sz="800" b="1" dirty="0" err="1">
                <a:solidFill>
                  <a:srgbClr val="0070C0"/>
                </a:solidFill>
              </a:rPr>
              <a:t>Лангепас</a:t>
            </a:r>
            <a:r>
              <a:rPr lang="ru-RU" sz="800" b="1" dirty="0">
                <a:solidFill>
                  <a:srgbClr val="0070C0"/>
                </a:solidFill>
              </a:rPr>
              <a:t> 120 12 12 4. г. </a:t>
            </a:r>
            <a:r>
              <a:rPr lang="ru-RU" sz="800" b="1" dirty="0" err="1">
                <a:solidFill>
                  <a:srgbClr val="0070C0"/>
                </a:solidFill>
              </a:rPr>
              <a:t>Мегион</a:t>
            </a:r>
            <a:r>
              <a:rPr lang="ru-RU" sz="800" b="1" dirty="0">
                <a:solidFill>
                  <a:srgbClr val="0070C0"/>
                </a:solidFill>
              </a:rPr>
              <a:t> 449 49 49 5. г. Нефтеюганск 140 16 16 6. </a:t>
            </a:r>
            <a:r>
              <a:rPr lang="ru-RU" sz="800" b="1" dirty="0" err="1">
                <a:solidFill>
                  <a:srgbClr val="0070C0"/>
                </a:solidFill>
              </a:rPr>
              <a:t>Нефтеюганский</a:t>
            </a:r>
            <a:r>
              <a:rPr lang="ru-RU" sz="800" b="1" dirty="0">
                <a:solidFill>
                  <a:srgbClr val="0070C0"/>
                </a:solidFill>
              </a:rPr>
              <a:t> район 41 4 4 7. г. Нижневартовск 1941 201 201 8. </a:t>
            </a:r>
            <a:r>
              <a:rPr lang="ru-RU" sz="800" b="1" dirty="0" err="1">
                <a:solidFill>
                  <a:srgbClr val="0070C0"/>
                </a:solidFill>
              </a:rPr>
              <a:t>Нижневартовский</a:t>
            </a:r>
            <a:r>
              <a:rPr lang="ru-RU" sz="800" b="1" dirty="0">
                <a:solidFill>
                  <a:srgbClr val="0070C0"/>
                </a:solidFill>
              </a:rPr>
              <a:t> район 57 5 5 9. г. </a:t>
            </a:r>
            <a:r>
              <a:rPr lang="ru-RU" sz="800" b="1" dirty="0" err="1">
                <a:solidFill>
                  <a:srgbClr val="0070C0"/>
                </a:solidFill>
              </a:rPr>
              <a:t>Нягань</a:t>
            </a:r>
            <a:r>
              <a:rPr lang="ru-RU" sz="800" b="1" dirty="0">
                <a:solidFill>
                  <a:srgbClr val="0070C0"/>
                </a:solidFill>
              </a:rPr>
              <a:t> 61 9 6 10. Октябрьский район 16 2 2 11. г. </a:t>
            </a:r>
            <a:r>
              <a:rPr lang="ru-RU" sz="800" b="1" dirty="0" err="1">
                <a:solidFill>
                  <a:srgbClr val="0070C0"/>
                </a:solidFill>
              </a:rPr>
              <a:t>Покачи</a:t>
            </a:r>
            <a:r>
              <a:rPr lang="ru-RU" sz="800" b="1" dirty="0">
                <a:solidFill>
                  <a:srgbClr val="0070C0"/>
                </a:solidFill>
              </a:rPr>
              <a:t> 40 4 4 12. г. </a:t>
            </a:r>
            <a:r>
              <a:rPr lang="ru-RU" sz="800" b="1" dirty="0" err="1">
                <a:solidFill>
                  <a:srgbClr val="0070C0"/>
                </a:solidFill>
              </a:rPr>
              <a:t>Пыть-Ях</a:t>
            </a:r>
            <a:r>
              <a:rPr lang="ru-RU" sz="800" b="1" dirty="0">
                <a:solidFill>
                  <a:srgbClr val="0070C0"/>
                </a:solidFill>
              </a:rPr>
              <a:t> 10 1 1 13. Советский район 428 46 46 14. г. Сургут 1755 147 119 15. </a:t>
            </a:r>
            <a:r>
              <a:rPr lang="ru-RU" sz="800" b="1" dirty="0" err="1">
                <a:solidFill>
                  <a:srgbClr val="0070C0"/>
                </a:solidFill>
              </a:rPr>
              <a:t>Сургутский</a:t>
            </a:r>
            <a:r>
              <a:rPr lang="ru-RU" sz="800" b="1" dirty="0">
                <a:solidFill>
                  <a:srgbClr val="0070C0"/>
                </a:solidFill>
              </a:rPr>
              <a:t> район 299 32 32 16. г. </a:t>
            </a:r>
            <a:r>
              <a:rPr lang="ru-RU" sz="800" b="1" dirty="0" err="1">
                <a:solidFill>
                  <a:srgbClr val="0070C0"/>
                </a:solidFill>
              </a:rPr>
              <a:t>Урай</a:t>
            </a:r>
            <a:r>
              <a:rPr lang="ru-RU" sz="800" b="1" dirty="0">
                <a:solidFill>
                  <a:srgbClr val="0070C0"/>
                </a:solidFill>
              </a:rPr>
              <a:t> 294 32 32 17. г. Ханты-Мансийск 246 30 30 18. г. Югорск39 5 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7316" y="0"/>
            <a:ext cx="6035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FF0000"/>
                </a:solidFill>
              </a:rPr>
              <a:t>Ханты- Мансийская общественная региональная организация   общероссийской общественной организации </a:t>
            </a:r>
          </a:p>
          <a:p>
            <a:pPr algn="ctr"/>
            <a:r>
              <a:rPr lang="ru-RU" sz="1400" b="1" i="1" dirty="0">
                <a:solidFill>
                  <a:srgbClr val="FF0000"/>
                </a:solidFill>
              </a:rPr>
              <a:t>«Всероссийское общество инвалидов»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58331" y="1"/>
            <a:ext cx="357069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rgbClr val="FF0000"/>
                </a:solidFill>
              </a:rPr>
              <a:t>Общее количество обучающихся с ОВЗ, в том числе детей-инвалидов, получающих образование в образовательных организациях, расположенных на территории Ханты-Мансийского автономного округа – </a:t>
            </a:r>
            <a:r>
              <a:rPr lang="ru-RU" sz="900" b="1" dirty="0" err="1">
                <a:solidFill>
                  <a:srgbClr val="FF0000"/>
                </a:solidFill>
              </a:rPr>
              <a:t>Югры</a:t>
            </a:r>
            <a:r>
              <a:rPr lang="ru-RU" sz="900" b="1" dirty="0">
                <a:solidFill>
                  <a:srgbClr val="FF0000"/>
                </a:solidFill>
              </a:rPr>
              <a:t>, по состоянию на 30 апреля 2024 года, – 22 130 человек, из них: 19 209 чел. получают образование в муниципальных образовательных организациях: 5 8 260 чел. – в дошкольных образовательных организациях; 10949 чел. – в общеобразовательных организациях; 2921 чел. получают образование в отдельных общеобразовательных организациях (коррекционных школах), подведомственных Департаменту образования и науки ХМАО – </a:t>
            </a:r>
            <a:r>
              <a:rPr lang="ru-RU" sz="900" b="1" dirty="0" err="1">
                <a:solidFill>
                  <a:srgbClr val="FF0000"/>
                </a:solidFill>
              </a:rPr>
              <a:t>Югры</a:t>
            </a:r>
            <a:endParaRPr lang="ru-RU" sz="9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55911" y="1647431"/>
            <a:ext cx="3234406" cy="3346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rgbClr val="FF0000"/>
                </a:solidFill>
              </a:rPr>
              <a:t>В </a:t>
            </a:r>
            <a:r>
              <a:rPr lang="ru-RU" sz="800" b="1" dirty="0" err="1">
                <a:solidFill>
                  <a:srgbClr val="FF0000"/>
                </a:solidFill>
              </a:rPr>
              <a:t>Югре</a:t>
            </a:r>
            <a:r>
              <a:rPr lang="ru-RU" sz="800" b="1" dirty="0">
                <a:solidFill>
                  <a:srgbClr val="FF0000"/>
                </a:solidFill>
              </a:rPr>
              <a:t> проживают порядка 30 тысяч инвалидов трудоспособного возраста</a:t>
            </a:r>
          </a:p>
          <a:p>
            <a:r>
              <a:rPr lang="ru-RU" sz="800" b="1" dirty="0">
                <a:solidFill>
                  <a:srgbClr val="FF0000"/>
                </a:solidFill>
              </a:rPr>
              <a:t>Из 30 тысяч людей с ограниченными возможностями, трудоустроены - 9 тысяч. По этому показателю наш регион в России занимает 11 место, и 2 в </a:t>
            </a:r>
            <a:r>
              <a:rPr lang="ru-RU" sz="800" b="1" dirty="0" err="1">
                <a:solidFill>
                  <a:srgbClr val="FF0000"/>
                </a:solidFill>
              </a:rPr>
              <a:t>УрФО</a:t>
            </a:r>
            <a:r>
              <a:rPr lang="ru-RU" sz="800" b="1" dirty="0">
                <a:solidFill>
                  <a:srgbClr val="FF0000"/>
                </a:solidFill>
              </a:rPr>
              <a:t>.</a:t>
            </a:r>
          </a:p>
          <a:p>
            <a:r>
              <a:rPr lang="ru-RU" sz="800" b="1" dirty="0">
                <a:solidFill>
                  <a:srgbClr val="FF0000"/>
                </a:solidFill>
              </a:rPr>
              <a:t>- Есть инвалиды, которые не опустили руки, продолжают быть полноценными членами общества и имеют образование. И у них, как правило, серьезных трудностей не возникает. Наши клиенты – это те люди, у которых возникли проблемы. Нет образования, кому-то нужна психологическая поддержка, кто-то не знает как преподнеси себя работодателю, - рассказал в прямом эфире программы «Здесь и сейчас» первый заместитель директора департамента труда и занятости населения </a:t>
            </a:r>
            <a:r>
              <a:rPr lang="ru-RU" sz="800" b="1" dirty="0" err="1">
                <a:solidFill>
                  <a:srgbClr val="FF0000"/>
                </a:solidFill>
              </a:rPr>
              <a:t>Югры</a:t>
            </a:r>
            <a:r>
              <a:rPr lang="ru-RU" sz="800" b="1" dirty="0">
                <a:solidFill>
                  <a:srgbClr val="FF0000"/>
                </a:solidFill>
              </a:rPr>
              <a:t> Валерий </a:t>
            </a:r>
            <a:r>
              <a:rPr lang="ru-RU" sz="800" b="1" dirty="0" err="1">
                <a:solidFill>
                  <a:srgbClr val="FF0000"/>
                </a:solidFill>
              </a:rPr>
              <a:t>Беспояско</a:t>
            </a:r>
            <a:r>
              <a:rPr lang="ru-RU" sz="800" b="1" dirty="0">
                <a:solidFill>
                  <a:srgbClr val="FF0000"/>
                </a:solidFill>
              </a:rPr>
              <a:t>.</a:t>
            </a:r>
          </a:p>
          <a:p>
            <a:r>
              <a:rPr lang="ru-RU" sz="800" b="1" dirty="0">
                <a:solidFill>
                  <a:srgbClr val="FF0000"/>
                </a:solidFill>
              </a:rPr>
              <a:t>Также специалисты центра занятости помогают соискателям написать резюме, договориться с работодателем о встрече и пройти собеседование. </a:t>
            </a:r>
            <a:r>
              <a:rPr lang="ru-RU" sz="800" b="1" dirty="0" err="1">
                <a:solidFill>
                  <a:srgbClr val="FF0000"/>
                </a:solidFill>
              </a:rPr>
              <a:t>Югорчане</a:t>
            </a:r>
            <a:r>
              <a:rPr lang="ru-RU" sz="800" b="1" dirty="0">
                <a:solidFill>
                  <a:srgbClr val="FF0000"/>
                </a:solidFill>
              </a:rPr>
              <a:t> с ограниченными возможностями здоровья, могут рассчитывать на субсидию на открытие собственного дела и на бесплатное переобучение или повышение квалификации.</a:t>
            </a:r>
          </a:p>
          <a:p>
            <a:r>
              <a:rPr lang="ru-RU" sz="800" b="1" dirty="0">
                <a:solidFill>
                  <a:srgbClr val="FF0000"/>
                </a:solidFill>
              </a:rPr>
              <a:t>- Мы переобучаем, исходя из возможностей программы занятости округа. Кроме того, в национальном проекте «Демография» есть большой обучающий блок. Там в основном дистанционное обучение, но есть и практические вещи. Инвалид может заявиться на любую программу, там более 1000 специальностей и бесплатно обучиться самостоятельно через платформу «России».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sun9-56.userapi.com/s/v1/ig2/_g-FMWY37exmr8ewqb2u1YYl8QViMJuV62tmeMvueRLVBbKlXFa14Ra2UpTGbMjT7tDFPXYmf6x7uxQT3TCeah1h.jpg?quality=95&amp;as=32x21,48x32,72x48,108x72,160x107,240x160,360x240,480x320,540x360,640x426,720x480,1080x720,1280x853&amp;from=bu&amp;u=OjuKZ9CwCXYzk_QsFOCReZuC7UahRD1_H3e95PJjkSw&amp;cs=807x5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9702" y="4651348"/>
            <a:ext cx="2180203" cy="192704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6313894" y="4847831"/>
            <a:ext cx="3510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rgbClr val="7030A0"/>
                </a:solidFill>
              </a:rPr>
              <a:t>Некоторые изменения в трудоустройстве инвалидов в </a:t>
            </a:r>
            <a:r>
              <a:rPr lang="ru-RU" sz="800" b="1" dirty="0" err="1">
                <a:solidFill>
                  <a:srgbClr val="7030A0"/>
                </a:solidFill>
              </a:rPr>
              <a:t>Югре</a:t>
            </a:r>
            <a:r>
              <a:rPr lang="ru-RU" sz="800" b="1" dirty="0">
                <a:solidFill>
                  <a:srgbClr val="7030A0"/>
                </a:solidFill>
              </a:rPr>
              <a:t> </a:t>
            </a:r>
            <a:r>
              <a:rPr lang="ru-RU" sz="800" b="1" dirty="0" err="1">
                <a:solidFill>
                  <a:srgbClr val="7030A0"/>
                </a:solidFill>
              </a:rPr>
              <a:t>в</a:t>
            </a:r>
            <a:r>
              <a:rPr lang="ru-RU" sz="800" b="1" dirty="0">
                <a:solidFill>
                  <a:srgbClr val="7030A0"/>
                </a:solidFill>
              </a:rPr>
              <a:t> 2024 году:</a:t>
            </a:r>
          </a:p>
          <a:p>
            <a:r>
              <a:rPr lang="ru-RU" sz="800" b="1" dirty="0">
                <a:solidFill>
                  <a:srgbClr val="7030A0"/>
                </a:solidFill>
              </a:rPr>
              <a:t>Внедрение системы квотирования. Компании определённого размера обязаны выделять не менее 5% рабочих мест для людей с инвалидностью. Поддержка предпринимательства. по </a:t>
            </a:r>
            <a:r>
              <a:rPr lang="ru-RU" sz="800" b="1" dirty="0" err="1">
                <a:solidFill>
                  <a:srgbClr val="7030A0"/>
                </a:solidFill>
              </a:rPr>
              <a:t>бизнес-планированию</a:t>
            </a:r>
            <a:r>
              <a:rPr lang="ru-RU" sz="800" b="1" dirty="0">
                <a:solidFill>
                  <a:srgbClr val="7030A0"/>
                </a:solidFill>
              </a:rPr>
              <a:t>, что помогает инвалидам создать собственные предприятия. Увеличение финансирования специализированных центров. Они помогают инвалидам находить работу и адаптироваться к ней. Обеспечение доступности вакансий с помощью технологических инноваций. Удаленная работа и цифровые платформы позволяют многим молодым людям с ограниченными возможностями здоровья работать из </a:t>
            </a:r>
            <a:r>
              <a:rPr lang="ru-RU" sz="800" b="1" dirty="0" err="1">
                <a:solidFill>
                  <a:srgbClr val="7030A0"/>
                </a:solidFill>
              </a:rPr>
              <a:t>дома.Кроме</a:t>
            </a:r>
            <a:r>
              <a:rPr lang="ru-RU" sz="800" b="1" dirty="0">
                <a:solidFill>
                  <a:srgbClr val="7030A0"/>
                </a:solidFill>
              </a:rPr>
              <a:t> того, с 1 января 2024 года вступили в силу изменения в Порядок установления квоты для приёма на работу инвалидов, которые, например, уточняют расходы на заработную плату и  Государственные программы предлагают гранты и курсы условия её выплаты (не реже 2 раз в месяц).</a:t>
            </a:r>
          </a:p>
        </p:txBody>
      </p:sp>
      <p:pic>
        <p:nvPicPr>
          <p:cNvPr id="5" name="Picture 4" descr="https://s0.rbk.ru/v6_top_pics/media/img/4/83/755145375100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347" y="2682745"/>
            <a:ext cx="2206651" cy="1715444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2739421" y="4806269"/>
            <a:ext cx="332887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>
                <a:solidFill>
                  <a:srgbClr val="7030A0"/>
                </a:solidFill>
              </a:rPr>
              <a:t>С 18 по 20 апреля 2024 года в Ханты-Мансийском автономном округе — </a:t>
            </a:r>
            <a:r>
              <a:rPr lang="ru-RU" sz="800" b="1" dirty="0" err="1">
                <a:solidFill>
                  <a:srgbClr val="7030A0"/>
                </a:solidFill>
              </a:rPr>
              <a:t>Югре</a:t>
            </a:r>
            <a:r>
              <a:rPr lang="ru-RU" sz="800" b="1" dirty="0">
                <a:solidFill>
                  <a:srgbClr val="7030A0"/>
                </a:solidFill>
              </a:rPr>
              <a:t> прошёл IX Региональный чемпионат «</a:t>
            </a:r>
            <a:r>
              <a:rPr lang="ru-RU" sz="800" b="1" dirty="0" err="1">
                <a:solidFill>
                  <a:srgbClr val="7030A0"/>
                </a:solidFill>
              </a:rPr>
              <a:t>Абилимпикс</a:t>
            </a:r>
            <a:r>
              <a:rPr lang="ru-RU" sz="800" b="1" dirty="0">
                <a:solidFill>
                  <a:srgbClr val="7030A0"/>
                </a:solidFill>
              </a:rPr>
              <a:t>». Мероприятие состоялось при поддержке президентской платформы «</a:t>
            </a:r>
            <a:r>
              <a:rPr lang="ru-RU" sz="800" b="1" dirty="0" err="1">
                <a:solidFill>
                  <a:srgbClr val="7030A0"/>
                </a:solidFill>
              </a:rPr>
              <a:t>Росплощадках</a:t>
            </a:r>
            <a:r>
              <a:rPr lang="ru-RU" sz="800" b="1" dirty="0">
                <a:solidFill>
                  <a:srgbClr val="7030A0"/>
                </a:solidFill>
              </a:rPr>
              <a:t> в Нижневартовске, Сургуте, </a:t>
            </a:r>
            <a:r>
              <a:rPr lang="ru-RU" sz="800" b="1" dirty="0" err="1">
                <a:solidFill>
                  <a:srgbClr val="7030A0"/>
                </a:solidFill>
              </a:rPr>
              <a:t>Когалыме</a:t>
            </a:r>
            <a:r>
              <a:rPr lang="ru-RU" sz="800" b="1" dirty="0">
                <a:solidFill>
                  <a:srgbClr val="7030A0"/>
                </a:solidFill>
              </a:rPr>
              <a:t>, </a:t>
            </a:r>
            <a:r>
              <a:rPr lang="ru-RU" sz="800" b="1" dirty="0" err="1">
                <a:solidFill>
                  <a:srgbClr val="7030A0"/>
                </a:solidFill>
              </a:rPr>
              <a:t>Излучинске</a:t>
            </a:r>
            <a:r>
              <a:rPr lang="ru-RU" sz="800" b="1" dirty="0">
                <a:solidFill>
                  <a:srgbClr val="7030A0"/>
                </a:solidFill>
              </a:rPr>
              <a:t>, Солнечном, Междуреченском и </a:t>
            </a:r>
            <a:r>
              <a:rPr lang="ru-RU" sz="800" b="1" dirty="0" err="1">
                <a:solidFill>
                  <a:srgbClr val="7030A0"/>
                </a:solidFill>
              </a:rPr>
              <a:t>Леушах</a:t>
            </a:r>
            <a:r>
              <a:rPr lang="ru-RU" sz="800" b="1" dirty="0">
                <a:solidFill>
                  <a:srgbClr val="7030A0"/>
                </a:solidFill>
              </a:rPr>
              <a:t>. Основной площадкой стал </a:t>
            </a:r>
            <a:r>
              <a:rPr lang="ru-RU" sz="800" b="1" dirty="0" err="1">
                <a:solidFill>
                  <a:srgbClr val="7030A0"/>
                </a:solidFill>
              </a:rPr>
              <a:t>Нижневартовский</a:t>
            </a:r>
            <a:r>
              <a:rPr lang="ru-RU" sz="800" b="1" dirty="0">
                <a:solidFill>
                  <a:srgbClr val="7030A0"/>
                </a:solidFill>
              </a:rPr>
              <a:t> социально-гуманитарный колледж. В соревнованиях по 41 компетенции приняли участие 360 конкурсантов, в том числе 182 школьника, 163 студента и 15 специалистов. В деловой программе чемпионата запланированы Фестиваль возможностей для школьников с интеллектуальными нарушениями и Фестиваль «Знакомство с профессией» для детей </a:t>
            </a:r>
            <a:r>
              <a:rPr lang="ru-RU" sz="800" b="1" dirty="0" err="1">
                <a:solidFill>
                  <a:srgbClr val="7030A0"/>
                </a:solidFill>
              </a:rPr>
              <a:t>дошксия</a:t>
            </a:r>
            <a:r>
              <a:rPr lang="ru-RU" sz="800" b="1" dirty="0">
                <a:solidFill>
                  <a:srgbClr val="7030A0"/>
                </a:solidFill>
              </a:rPr>
              <a:t> — страна возможностей». Соревнования проходили на 17 </a:t>
            </a:r>
            <a:r>
              <a:rPr lang="ru-RU" sz="800" b="1" dirty="0" err="1">
                <a:solidFill>
                  <a:srgbClr val="7030A0"/>
                </a:solidFill>
              </a:rPr>
              <a:t>ольного</a:t>
            </a:r>
            <a:r>
              <a:rPr lang="ru-RU" sz="800" b="1" dirty="0">
                <a:solidFill>
                  <a:srgbClr val="7030A0"/>
                </a:solidFill>
              </a:rPr>
              <a:t> возраста с ограниченными возможностями здоровья (5–7 лет)</a:t>
            </a:r>
          </a:p>
        </p:txBody>
      </p:sp>
      <p:pic>
        <p:nvPicPr>
          <p:cNvPr id="8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3674" y="1768344"/>
            <a:ext cx="3468674" cy="2460536"/>
          </a:xfrm>
          <a:prstGeom prst="rect">
            <a:avLst/>
          </a:prstGeom>
          <a:noFill/>
        </p:spPr>
      </p:pic>
      <p:pic>
        <p:nvPicPr>
          <p:cNvPr id="11" name="Picture 8" descr="https://avatars.mds.yandex.net/i?id=8c259269998a3abc775653f6b8797a8d_sr-8307637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9368" y="491206"/>
            <a:ext cx="1518963" cy="1133554"/>
          </a:xfrm>
          <a:prstGeom prst="rect">
            <a:avLst/>
          </a:prstGeom>
          <a:noFill/>
        </p:spPr>
      </p:pic>
      <p:pic>
        <p:nvPicPr>
          <p:cNvPr id="9226" name="Picture 10" descr="https://avatars.mds.yandex.net/i?id=474f7c3c182e77419d0fd34d052fcc118a3daf1d-10496344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1798" y="770817"/>
            <a:ext cx="1160003" cy="755702"/>
          </a:xfrm>
          <a:prstGeom prst="rect">
            <a:avLst/>
          </a:prstGeom>
          <a:noFill/>
        </p:spPr>
      </p:pic>
      <p:pic>
        <p:nvPicPr>
          <p:cNvPr id="26" name="Picture 10" descr="https://avatars.mds.yandex.net/i?id=474f7c3c182e77419d0fd34d052fcc118a3daf1d-10496344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4241" y="770817"/>
            <a:ext cx="1160003" cy="755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3581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481" y="756458"/>
            <a:ext cx="9087744" cy="19119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400" b="1" dirty="0"/>
            </a:br>
            <a:br>
              <a:rPr lang="ru-RU" sz="2400" dirty="0"/>
            </a:br>
            <a:r>
              <a:rPr lang="ru-RU" sz="2400" dirty="0">
                <a:solidFill>
                  <a:srgbClr val="0070C0"/>
                </a:solidFill>
              </a:rPr>
              <a:t>Программы по реабилитации и </a:t>
            </a:r>
            <a:r>
              <a:rPr lang="ru-RU" sz="2400" dirty="0" err="1">
                <a:solidFill>
                  <a:srgbClr val="0070C0"/>
                </a:solidFill>
              </a:rPr>
              <a:t>абилитации</a:t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1571106"/>
            <a:ext cx="8596312" cy="4166120"/>
          </a:xfrm>
        </p:spPr>
        <p:txBody>
          <a:bodyPr>
            <a:normAutofit/>
          </a:bodyPr>
          <a:lstStyle/>
          <a:p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Ханты-Мансийском автономном </a:t>
            </a:r>
            <a:r>
              <a:rPr lang="ru-RU" sz="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округе-Югре</a:t>
            </a:r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функционирую 42  реабилитационных центра регионального и местного уровня, где проходят реабилитацию и </a:t>
            </a:r>
            <a:r>
              <a:rPr lang="ru-RU" sz="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абилитацию</a:t>
            </a:r>
            <a:r>
              <a:rPr lang="ru-RU" sz="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члены местных организаций ХМАО ВОИ, дети-инвалиды.</a:t>
            </a:r>
          </a:p>
          <a:p>
            <a:pPr>
              <a:buNone/>
            </a:pPr>
            <a:endParaRPr lang="ru-RU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382385"/>
            <a:ext cx="7343775" cy="3823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Ханты- Мансийская общественная региональная организация   общероссийской общественной организации 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«Всероссийское общество инвалидов»</a:t>
            </a:r>
          </a:p>
          <a:p>
            <a:pPr algn="ctr"/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27" y="1908149"/>
            <a:ext cx="5815132" cy="1821243"/>
          </a:xfrm>
          <a:prstGeom prst="rect">
            <a:avLst/>
          </a:prstGeom>
          <a:noFill/>
        </p:spPr>
      </p:pic>
      <p:pic>
        <p:nvPicPr>
          <p:cNvPr id="6" name="Picture 4" descr="https://avatars.mds.yandex.net/i?id=acbfa64dbeb5cc249a977c923b4643680f0fbda2-1057816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6727" y="1847692"/>
            <a:ext cx="3030367" cy="1862807"/>
          </a:xfrm>
          <a:prstGeom prst="rect">
            <a:avLst/>
          </a:prstGeom>
          <a:noFill/>
        </p:spPr>
      </p:pic>
      <p:pic>
        <p:nvPicPr>
          <p:cNvPr id="8198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52" y="3835191"/>
            <a:ext cx="4896952" cy="269407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9268691" y="253160"/>
            <a:ext cx="292330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rgbClr val="7030A0"/>
                </a:solidFill>
              </a:rPr>
              <a:t>Некоторые меры социальной реабилитации инвалидов в </a:t>
            </a:r>
            <a:r>
              <a:rPr lang="ru-RU" sz="800" b="1" dirty="0" err="1">
                <a:solidFill>
                  <a:srgbClr val="7030A0"/>
                </a:solidFill>
              </a:rPr>
              <a:t>Югре</a:t>
            </a:r>
            <a:r>
              <a:rPr lang="ru-RU" sz="800" b="1" dirty="0">
                <a:solidFill>
                  <a:srgbClr val="7030A0"/>
                </a:solidFill>
              </a:rPr>
              <a:t> </a:t>
            </a:r>
            <a:r>
              <a:rPr lang="ru-RU" sz="800" b="1" dirty="0" err="1">
                <a:solidFill>
                  <a:srgbClr val="7030A0"/>
                </a:solidFill>
              </a:rPr>
              <a:t>в</a:t>
            </a:r>
            <a:r>
              <a:rPr lang="ru-RU" sz="800" b="1" dirty="0">
                <a:solidFill>
                  <a:srgbClr val="7030A0"/>
                </a:solidFill>
              </a:rPr>
              <a:t> 2024 году:</a:t>
            </a:r>
          </a:p>
          <a:p>
            <a:r>
              <a:rPr lang="ru-RU" sz="800" b="1" dirty="0">
                <a:solidFill>
                  <a:srgbClr val="7030A0"/>
                </a:solidFill>
              </a:rPr>
              <a:t>Обеспечение техническими средствами реабилитации. С начала года Отделение Социального фонда по Ханты-Мансийскому автономному округу — </a:t>
            </a:r>
            <a:r>
              <a:rPr lang="ru-RU" sz="800" b="1" dirty="0" err="1">
                <a:solidFill>
                  <a:srgbClr val="7030A0"/>
                </a:solidFill>
              </a:rPr>
              <a:t>Югре</a:t>
            </a:r>
            <a:r>
              <a:rPr lang="ru-RU" sz="800" b="1" dirty="0">
                <a:solidFill>
                  <a:srgbClr val="7030A0"/>
                </a:solidFill>
              </a:rPr>
              <a:t> обеспечило 1 880 граждан с инвалидностью 68 935 техническими средствами реабилитации с помощью электронных сертификатов. </a:t>
            </a:r>
            <a:r>
              <a:rPr lang="ru-RU" sz="800" b="1" dirty="0">
                <a:solidFill>
                  <a:srgbClr val="7030A0"/>
                </a:solidFill>
                <a:hlinkClick r:id="rId5"/>
              </a:rPr>
              <a:t>1</a:t>
            </a:r>
            <a:endParaRPr lang="ru-RU" sz="800" b="1" dirty="0">
              <a:solidFill>
                <a:srgbClr val="7030A0"/>
              </a:solidFill>
            </a:endParaRPr>
          </a:p>
          <a:p>
            <a:r>
              <a:rPr lang="ru-RU" sz="800" b="1" dirty="0">
                <a:solidFill>
                  <a:srgbClr val="7030A0"/>
                </a:solidFill>
              </a:rPr>
              <a:t>Развитие системы персонифицированного финансирования. Выдаётся именной документ (сертификат), удостоверяющий право его владельца на получение комплекса услуг, оплачиваемых из бюджета округа. По выбору гражданина сертификат предоставляется в государственные организации социального обслуживания, негосударственные организации и индивидуальным предпринимателям. </a:t>
            </a:r>
            <a:r>
              <a:rPr lang="ru-RU" sz="800" b="1" dirty="0">
                <a:solidFill>
                  <a:srgbClr val="7030A0"/>
                </a:solidFill>
                <a:hlinkClick r:id="rId6"/>
              </a:rPr>
              <a:t>2</a:t>
            </a:r>
            <a:endParaRPr lang="ru-RU" sz="800" b="1" dirty="0">
              <a:solidFill>
                <a:srgbClr val="7030A0"/>
              </a:solidFill>
            </a:endParaRPr>
          </a:p>
          <a:p>
            <a:r>
              <a:rPr lang="ru-RU" sz="800" b="1" dirty="0">
                <a:solidFill>
                  <a:srgbClr val="7030A0"/>
                </a:solidFill>
              </a:rPr>
              <a:t>Социальная занятость. С 1 октября 2024 года на базе отделения психологической помощи </a:t>
            </a:r>
            <a:r>
              <a:rPr lang="ru-RU" sz="800" b="1" dirty="0" err="1">
                <a:solidFill>
                  <a:srgbClr val="7030A0"/>
                </a:solidFill>
              </a:rPr>
              <a:t>Нижневартовского</a:t>
            </a:r>
            <a:r>
              <a:rPr lang="ru-RU" sz="800" b="1" dirty="0">
                <a:solidFill>
                  <a:srgbClr val="7030A0"/>
                </a:solidFill>
              </a:rPr>
              <a:t> многопрофильного реабилитационного центра для инвалидов предоставляются услуги по социальной занятости. Они включают выполнение инвалидом несложных видов труда в производственно-интеграционных мастерских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sz="800" b="1" dirty="0">
                <a:solidFill>
                  <a:srgbClr val="7030A0"/>
                </a:solidFill>
              </a:rPr>
              <a:t>также социально-психологическое и социально-педагогическое сопровождение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351" y="3937208"/>
            <a:ext cx="4288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rgbClr val="7030A0"/>
                </a:solidFill>
              </a:rPr>
              <a:t>С 2024 года в </a:t>
            </a:r>
            <a:r>
              <a:rPr lang="ru-RU" sz="800" b="1" dirty="0" err="1">
                <a:solidFill>
                  <a:srgbClr val="7030A0"/>
                </a:solidFill>
              </a:rPr>
              <a:t>Югре</a:t>
            </a:r>
            <a:r>
              <a:rPr lang="ru-RU" sz="800" b="1" dirty="0">
                <a:solidFill>
                  <a:srgbClr val="7030A0"/>
                </a:solidFill>
              </a:rPr>
              <a:t> организовано предоставление услуги по социальной занятости инвалидов.</a:t>
            </a:r>
          </a:p>
          <a:p>
            <a:r>
              <a:rPr lang="ru-RU" sz="800" b="1" dirty="0">
                <a:solidFill>
                  <a:srgbClr val="7030A0"/>
                </a:solidFill>
              </a:rPr>
              <a:t>✅Обеспечено взаимодействие 8 ведомств, 24 уполномоченных организаций на предоставление услуг по социальной занятости.</a:t>
            </a:r>
            <a:br>
              <a:rPr lang="ru-RU" sz="800" b="1" dirty="0">
                <a:solidFill>
                  <a:srgbClr val="7030A0"/>
                </a:solidFill>
              </a:rPr>
            </a:br>
            <a:r>
              <a:rPr lang="ru-RU" sz="800" b="1" dirty="0">
                <a:solidFill>
                  <a:srgbClr val="7030A0"/>
                </a:solidFill>
              </a:rPr>
              <a:t>Социальная занятость инвалидов введена для обеспечения максимально возможной занятости инвалидов с наиболее тяжелыми нарушениями функций организма.</a:t>
            </a:r>
            <a:br>
              <a:rPr lang="ru-RU" sz="800" b="1" dirty="0">
                <a:solidFill>
                  <a:srgbClr val="7030A0"/>
                </a:solidFill>
              </a:rPr>
            </a:br>
            <a:r>
              <a:rPr lang="ru-RU" sz="800" b="1" dirty="0">
                <a:solidFill>
                  <a:srgbClr val="7030A0"/>
                </a:solidFill>
              </a:rPr>
              <a:t>👉Она предполагает занятость инвалидов, которые не могут быть трудоустроены на открытом рынке труда в силу значительных нарушений здоровья, но которые способны в соответствии с индивидуальными программами реабилитации или </a:t>
            </a:r>
            <a:r>
              <a:rPr lang="ru-RU" sz="800" b="1" dirty="0" err="1">
                <a:solidFill>
                  <a:srgbClr val="7030A0"/>
                </a:solidFill>
              </a:rPr>
              <a:t>абилитации</a:t>
            </a:r>
            <a:r>
              <a:rPr lang="ru-RU" sz="800" b="1" dirty="0">
                <a:solidFill>
                  <a:srgbClr val="7030A0"/>
                </a:solidFill>
              </a:rPr>
              <a:t> к выполнению простых видов трудовой деятельности со значительной помощью других лиц.</a:t>
            </a:r>
            <a:br>
              <a:rPr lang="ru-RU" sz="800" b="1" dirty="0">
                <a:solidFill>
                  <a:srgbClr val="7030A0"/>
                </a:solidFill>
              </a:rPr>
            </a:br>
            <a:r>
              <a:rPr lang="ru-RU" sz="800" b="1" dirty="0">
                <a:solidFill>
                  <a:srgbClr val="7030A0"/>
                </a:solidFill>
              </a:rPr>
              <a:t>✳️Так, например, в </a:t>
            </a:r>
            <a:r>
              <a:rPr lang="ru-RU" sz="800" b="1" dirty="0" err="1">
                <a:solidFill>
                  <a:srgbClr val="7030A0"/>
                </a:solidFill>
              </a:rPr>
              <a:t>Урайском</a:t>
            </a:r>
            <a:r>
              <a:rPr lang="ru-RU" sz="800" b="1" dirty="0">
                <a:solidFill>
                  <a:srgbClr val="7030A0"/>
                </a:solidFill>
              </a:rPr>
              <a:t> комплексном центре социального обслуживания населения задействованы 4 инвалида трудоспособного возраста, которые занимаются рукоделием, растениеводством, оказанием бытовых услуг различной направленности.</a:t>
            </a:r>
            <a:br>
              <a:rPr lang="ru-RU" sz="800" b="1" dirty="0">
                <a:solidFill>
                  <a:srgbClr val="7030A0"/>
                </a:solidFill>
              </a:rPr>
            </a:br>
            <a:r>
              <a:rPr lang="ru-RU" sz="800" b="1" dirty="0">
                <a:solidFill>
                  <a:srgbClr val="7030A0"/>
                </a:solidFill>
              </a:rPr>
              <a:t>Для ребят это не только перспектива получить определенные трудовые навыки, но и возможность завести новых друзей и расширить круг общения.</a:t>
            </a:r>
          </a:p>
        </p:txBody>
      </p:sp>
      <p:pic>
        <p:nvPicPr>
          <p:cNvPr id="8200" name="Picture 8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43531" y="3838967"/>
            <a:ext cx="2641180" cy="2739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2281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88" y="460337"/>
            <a:ext cx="8475662" cy="961139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br>
              <a:rPr lang="ru-RU" dirty="0"/>
            </a:br>
            <a:r>
              <a:rPr lang="ru-RU" dirty="0"/>
              <a:t>     </a:t>
            </a:r>
            <a:r>
              <a:rPr lang="ru-RU" sz="1800" b="1" dirty="0">
                <a:solidFill>
                  <a:srgbClr val="0070C0"/>
                </a:solidFill>
              </a:rPr>
              <a:t>Реализованные Проекты с привлечением стороннего </a:t>
            </a:r>
            <a:r>
              <a:rPr lang="ru-RU" sz="2000" b="1" dirty="0">
                <a:solidFill>
                  <a:srgbClr val="0070C0"/>
                </a:solidFill>
              </a:rPr>
              <a:t>финансирования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97" y="1818976"/>
            <a:ext cx="11402671" cy="4513811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900" b="1" i="1" dirty="0">
                <a:solidFill>
                  <a:srgbClr val="0070C0"/>
                </a:solidFill>
              </a:rPr>
              <a:t>       Департамент труда и занятости населения </a:t>
            </a:r>
            <a:r>
              <a:rPr lang="ru-RU" sz="900" b="1" i="1" dirty="0" err="1">
                <a:solidFill>
                  <a:srgbClr val="0070C0"/>
                </a:solidFill>
              </a:rPr>
              <a:t>ХМАО-Югры</a:t>
            </a:r>
            <a:r>
              <a:rPr lang="ru-RU" sz="900" b="1" i="1" dirty="0">
                <a:solidFill>
                  <a:srgbClr val="0070C0"/>
                </a:solidFill>
              </a:rPr>
              <a:t>, </a:t>
            </a:r>
          </a:p>
          <a:p>
            <a:pPr>
              <a:buNone/>
            </a:pPr>
            <a:r>
              <a:rPr lang="ru-RU" sz="900" b="1" i="1" dirty="0">
                <a:solidFill>
                  <a:srgbClr val="0070C0"/>
                </a:solidFill>
              </a:rPr>
              <a:t>      субсидия на трудоустройство инвалида и наставничество.</a:t>
            </a:r>
          </a:p>
          <a:p>
            <a:pPr>
              <a:buNone/>
            </a:pPr>
            <a:endParaRPr lang="ru-RU" sz="1100" b="1" i="1" dirty="0">
              <a:solidFill>
                <a:srgbClr val="0070C0"/>
              </a:solidFill>
            </a:endParaRPr>
          </a:p>
          <a:p>
            <a:endParaRPr lang="ru-RU" sz="1100" b="1" dirty="0">
              <a:solidFill>
                <a:srgbClr val="0070C0"/>
              </a:solidFill>
              <a:hlinkClick r:id="rId2"/>
            </a:endParaRPr>
          </a:p>
          <a:p>
            <a:endParaRPr lang="ru-RU" sz="1100" dirty="0">
              <a:hlinkClick r:id="rId3"/>
            </a:endParaRPr>
          </a:p>
          <a:p>
            <a:pPr>
              <a:buNone/>
            </a:pPr>
            <a:endParaRPr lang="ru-RU" sz="1100" dirty="0">
              <a:hlinkClick r:id="rId3"/>
            </a:endParaRPr>
          </a:p>
          <a:p>
            <a:endParaRPr lang="ru-RU" sz="1100" i="1" dirty="0"/>
          </a:p>
          <a:p>
            <a:pPr>
              <a:buNone/>
            </a:pPr>
            <a:endParaRPr lang="ru-RU" sz="1100" i="1" dirty="0"/>
          </a:p>
          <a:p>
            <a:pPr>
              <a:buNone/>
            </a:pPr>
            <a:r>
              <a:rPr lang="ru-RU" sz="800" b="1" dirty="0">
                <a:solidFill>
                  <a:srgbClr val="0070C0"/>
                </a:solidFill>
              </a:rPr>
              <a:t>           Проект «Инклюзивный туризм — мир открытий и возможностей» реализуется </a:t>
            </a:r>
            <a:r>
              <a:rPr lang="ru-RU" sz="800" b="1" dirty="0" err="1">
                <a:solidFill>
                  <a:srgbClr val="0070C0"/>
                </a:solidFill>
              </a:rPr>
              <a:t>Нефтеюганской</a:t>
            </a:r>
            <a:r>
              <a:rPr lang="ru-RU" sz="800" b="1" dirty="0">
                <a:solidFill>
                  <a:srgbClr val="0070C0"/>
                </a:solidFill>
              </a:rPr>
              <a:t> районной местной организацией </a:t>
            </a:r>
            <a:r>
              <a:rPr lang="ru-RU" sz="800" b="1" dirty="0" err="1">
                <a:solidFill>
                  <a:srgbClr val="0070C0"/>
                </a:solidFill>
              </a:rPr>
              <a:t>Ханты-Мансийской</a:t>
            </a:r>
            <a:r>
              <a:rPr lang="ru-RU" sz="800" b="1" dirty="0">
                <a:solidFill>
                  <a:srgbClr val="0070C0"/>
                </a:solidFill>
              </a:rPr>
              <a:t> общественной </a:t>
            </a:r>
            <a:r>
              <a:rPr lang="ru-RU" sz="800" b="1" dirty="0" err="1">
                <a:solidFill>
                  <a:srgbClr val="0070C0"/>
                </a:solidFill>
              </a:rPr>
              <a:t>региональнойорганизации</a:t>
            </a:r>
            <a:r>
              <a:rPr lang="ru-RU" sz="800" b="1" dirty="0">
                <a:solidFill>
                  <a:srgbClr val="0070C0"/>
                </a:solidFill>
              </a:rPr>
              <a:t> Общероссийской общественной организации «Всероссийское общество инвалидов» в </a:t>
            </a:r>
            <a:r>
              <a:rPr lang="ru-RU" sz="800" b="1" dirty="0" err="1">
                <a:solidFill>
                  <a:srgbClr val="0070C0"/>
                </a:solidFill>
              </a:rPr>
              <a:t>ХМАО-Югре</a:t>
            </a:r>
            <a:endParaRPr lang="ru-RU" sz="800" b="1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9525"/>
            <a:ext cx="7343775" cy="9796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Ханты- Мансийская общественная региональная организация   общероссийской общественной организации 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«Всероссийское общество инвалидов»</a:t>
            </a: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730" y="2312450"/>
            <a:ext cx="4386852" cy="1620981"/>
          </a:xfrm>
          <a:prstGeom prst="rect">
            <a:avLst/>
          </a:prstGeom>
          <a:noFill/>
        </p:spPr>
      </p:pic>
      <p:pic>
        <p:nvPicPr>
          <p:cNvPr id="7172" name="Picture 4" descr="Жители  Нефтеюганского района, собирайте чемоданы 🧳 ! - 9692512675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8185" y="4375518"/>
            <a:ext cx="2550496" cy="1900592"/>
          </a:xfrm>
          <a:prstGeom prst="rect">
            <a:avLst/>
          </a:prstGeom>
          <a:noFill/>
        </p:spPr>
      </p:pic>
      <p:sp>
        <p:nvSpPr>
          <p:cNvPr id="7174" name="AutoShape 6" descr="-5357202456393671313_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-5357202456393671313_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-5357202456393671313_1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9" name="Picture 11" descr="C:\Users\Пользователь\Downloads\-5357202456393671313_1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5522" y="3755840"/>
            <a:ext cx="4429496" cy="2995281"/>
          </a:xfrm>
          <a:prstGeom prst="rect">
            <a:avLst/>
          </a:prstGeom>
          <a:noFill/>
        </p:spPr>
      </p:pic>
      <p:pic>
        <p:nvPicPr>
          <p:cNvPr id="7180" name="Picture 12" descr="C:\Users\Пользователь\Downloads\IMG_20240425_1405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73391" y="118753"/>
            <a:ext cx="2309753" cy="2879765"/>
          </a:xfrm>
          <a:prstGeom prst="rect">
            <a:avLst/>
          </a:prstGeom>
          <a:noFill/>
        </p:spPr>
      </p:pic>
      <p:pic>
        <p:nvPicPr>
          <p:cNvPr id="7182" name="Picture 14" descr="https://sun9-47.userapi.com/impg/FUnFQJdided_CL5EcbiO67Q7AniaInU2ue2Vaw/flfHGX0ddMQ.jpg?size=1280x714&amp;quality=95&amp;sign=ba44fa88762dc56c8873f3f35e6da932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722" y="4360402"/>
            <a:ext cx="2969911" cy="1825023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917150" y="1586975"/>
            <a:ext cx="37709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rgbClr val="7030A0"/>
                </a:solidFill>
              </a:rPr>
              <a:t>В 2024 году </a:t>
            </a:r>
            <a:r>
              <a:rPr lang="ru-RU" sz="800" b="1" dirty="0" err="1">
                <a:solidFill>
                  <a:srgbClr val="7030A0"/>
                </a:solidFill>
              </a:rPr>
              <a:t>Няганская</a:t>
            </a:r>
            <a:r>
              <a:rPr lang="ru-RU" sz="800" b="1" dirty="0">
                <a:solidFill>
                  <a:srgbClr val="7030A0"/>
                </a:solidFill>
              </a:rPr>
              <a:t> городская местная общественная организация «Всероссийское общество инвалидов» (НГМОО ВОИ) стала победителем второго конкурса грантов Президента РФ с проектом «Творческий клуб труда и досуга для инвалидов „Без границ“». </a:t>
            </a:r>
          </a:p>
          <a:p>
            <a:r>
              <a:rPr lang="ru-RU" sz="800" b="1" dirty="0">
                <a:solidFill>
                  <a:srgbClr val="7030A0"/>
                </a:solidFill>
              </a:rPr>
              <a:t>Основная идея проекта — создание еженедельных заседаний клуба для 18 человек с инвалидностью по двум направлениям:</a:t>
            </a:r>
          </a:p>
          <a:p>
            <a:r>
              <a:rPr lang="ru-RU" sz="800" b="1" dirty="0">
                <a:solidFill>
                  <a:srgbClr val="7030A0"/>
                </a:solidFill>
              </a:rPr>
              <a:t>«</a:t>
            </a:r>
            <a:r>
              <a:rPr lang="ru-RU" sz="800" b="1" dirty="0" err="1">
                <a:solidFill>
                  <a:srgbClr val="7030A0"/>
                </a:solidFill>
              </a:rPr>
              <a:t>Арт-студия</a:t>
            </a:r>
            <a:r>
              <a:rPr lang="ru-RU" sz="800" b="1" dirty="0">
                <a:solidFill>
                  <a:srgbClr val="7030A0"/>
                </a:solidFill>
              </a:rPr>
              <a:t>». Проведение мастер-классов: валяние из шерсти, швейное рукоделие, изучение художественной техники </a:t>
            </a:r>
            <a:r>
              <a:rPr lang="ru-RU" sz="800" b="1" dirty="0" err="1">
                <a:solidFill>
                  <a:srgbClr val="7030A0"/>
                </a:solidFill>
              </a:rPr>
              <a:t>крейзи</a:t>
            </a:r>
            <a:r>
              <a:rPr lang="ru-RU" sz="800" b="1" dirty="0">
                <a:solidFill>
                  <a:srgbClr val="7030A0"/>
                </a:solidFill>
              </a:rPr>
              <a:t> </a:t>
            </a:r>
            <a:r>
              <a:rPr lang="ru-RU" sz="800" b="1" dirty="0" err="1">
                <a:solidFill>
                  <a:srgbClr val="7030A0"/>
                </a:solidFill>
              </a:rPr>
              <a:t>квилт</a:t>
            </a:r>
            <a:r>
              <a:rPr lang="ru-RU" sz="800" b="1" dirty="0">
                <a:solidFill>
                  <a:srgbClr val="7030A0"/>
                </a:solidFill>
              </a:rPr>
              <a:t>, декоративно-прикладное творчество из эпоксидной смолы. </a:t>
            </a:r>
          </a:p>
          <a:p>
            <a:r>
              <a:rPr lang="ru-RU" sz="800" b="1" dirty="0">
                <a:solidFill>
                  <a:srgbClr val="7030A0"/>
                </a:solidFill>
              </a:rPr>
              <a:t>«Радушная гостиная». Проведение творческих и игровых вечеров, встреч с интересными людьми, организация выездных мероприятий: пикники, походы в музей и театр. </a:t>
            </a:r>
          </a:p>
          <a:p>
            <a:r>
              <a:rPr lang="ru-RU" sz="800" b="1" dirty="0">
                <a:solidFill>
                  <a:srgbClr val="7030A0"/>
                </a:solidFill>
              </a:rPr>
              <a:t>Также на средства гранта президента в </a:t>
            </a:r>
            <a:r>
              <a:rPr lang="ru-RU" sz="800" b="1" dirty="0" err="1">
                <a:solidFill>
                  <a:srgbClr val="7030A0"/>
                </a:solidFill>
              </a:rPr>
              <a:t>Нягани</a:t>
            </a:r>
            <a:r>
              <a:rPr lang="ru-RU" sz="800" b="1" dirty="0">
                <a:solidFill>
                  <a:srgbClr val="7030A0"/>
                </a:solidFill>
              </a:rPr>
              <a:t> открылась «Мастерская без границ», где людей с инвалидностью учат изготавливать сувенирную продукцию из дерева и реставрировать мебель</a:t>
            </a:r>
          </a:p>
        </p:txBody>
      </p:sp>
    </p:spTree>
    <p:extLst>
      <p:ext uri="{BB962C8B-B14F-4D97-AF65-F5344CB8AC3E}">
        <p14:creationId xmlns:p14="http://schemas.microsoft.com/office/powerpoint/2010/main" val="15750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2922" y="377765"/>
            <a:ext cx="6690603" cy="744454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br>
              <a:rPr lang="ru-RU" dirty="0"/>
            </a:br>
            <a:r>
              <a:rPr lang="ru-RU" sz="2200" b="1" dirty="0">
                <a:solidFill>
                  <a:srgbClr val="0070C0"/>
                </a:solidFill>
              </a:rPr>
              <a:t>Информирование общества о положении инвалидов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02" y="3651661"/>
            <a:ext cx="7141049" cy="311727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i="1" dirty="0">
              <a:solidFill>
                <a:srgbClr val="FF0000"/>
              </a:solidFill>
            </a:endParaRPr>
          </a:p>
          <a:p>
            <a:r>
              <a:rPr lang="ru-RU" sz="1000" b="1" dirty="0">
                <a:solidFill>
                  <a:srgbClr val="FF0000"/>
                </a:solidFill>
              </a:rPr>
              <a:t>Совет по делам инвалидов при Губернаторе округа. Совещательный орган готовит аналитические материалы и систематически информирует о состоянии инвалидности и положении инвалидов в автономном округе Думу округа, исполнительные органы, органы местного самоуправления, общественные объединения и другие организации. </a:t>
            </a:r>
            <a:r>
              <a:rPr lang="ru-RU" sz="1000" b="1" dirty="0">
                <a:solidFill>
                  <a:srgbClr val="FF0000"/>
                </a:solidFill>
                <a:hlinkClick r:id="rId2"/>
              </a:rPr>
              <a:t>1</a:t>
            </a:r>
            <a:endParaRPr lang="ru-RU" sz="1000" b="1" dirty="0">
              <a:solidFill>
                <a:srgbClr val="FF0000"/>
              </a:solidFill>
            </a:endParaRPr>
          </a:p>
          <a:p>
            <a:r>
              <a:rPr lang="ru-RU" sz="1000" b="1" dirty="0">
                <a:solidFill>
                  <a:srgbClr val="FF0000"/>
                </a:solidFill>
              </a:rPr>
              <a:t>Департамент социального развития округа. Обеспечивает информирование людей с инвалидностью и членов их семей о предоставлении услуг сопровождения, реабилитации и </a:t>
            </a:r>
            <a:r>
              <a:rPr lang="ru-RU" sz="1000" b="1" dirty="0" err="1">
                <a:solidFill>
                  <a:srgbClr val="FF0000"/>
                </a:solidFill>
              </a:rPr>
              <a:t>абилитации</a:t>
            </a:r>
            <a:r>
              <a:rPr lang="ru-RU" sz="1000" b="1" dirty="0">
                <a:solidFill>
                  <a:srgbClr val="FF0000"/>
                </a:solidFill>
              </a:rPr>
              <a:t> в учреждениях социального обслуживания, а также проводит информационно-пропагандистскую работу по повышению уровня информированности населения о проблемах людей с инвалидностью. </a:t>
            </a:r>
            <a:r>
              <a:rPr lang="ru-RU" sz="1000" b="1" dirty="0">
                <a:solidFill>
                  <a:srgbClr val="FF0000"/>
                </a:solidFill>
                <a:hlinkClick r:id="rId2"/>
              </a:rPr>
              <a:t>1</a:t>
            </a:r>
            <a:r>
              <a:rPr lang="ru-RU" sz="1000" b="1" dirty="0">
                <a:solidFill>
                  <a:srgbClr val="FF0000"/>
                </a:solidFill>
                <a:hlinkClick r:id="rId3"/>
              </a:rPr>
              <a:t>2</a:t>
            </a:r>
            <a:endParaRPr lang="ru-RU" sz="1000" b="1" dirty="0">
              <a:solidFill>
                <a:srgbClr val="FF0000"/>
              </a:solidFill>
            </a:endParaRPr>
          </a:p>
          <a:p>
            <a:r>
              <a:rPr lang="ru-RU" sz="1000" b="1" dirty="0">
                <a:solidFill>
                  <a:srgbClr val="FF0000"/>
                </a:solidFill>
              </a:rPr>
              <a:t>Департамент культуры округа. Организует информирование людей с инвалидностью и членов их семей об услугах </a:t>
            </a:r>
            <a:r>
              <a:rPr lang="ru-RU" sz="1000" b="1" dirty="0" err="1">
                <a:solidFill>
                  <a:srgbClr val="FF0000"/>
                </a:solidFill>
              </a:rPr>
              <a:t>социокультурной</a:t>
            </a:r>
            <a:r>
              <a:rPr lang="ru-RU" sz="1000" b="1" dirty="0">
                <a:solidFill>
                  <a:srgbClr val="FF0000"/>
                </a:solidFill>
              </a:rPr>
              <a:t> реабилитации и </a:t>
            </a:r>
            <a:r>
              <a:rPr lang="ru-RU" sz="1000" b="1" dirty="0" err="1">
                <a:solidFill>
                  <a:srgbClr val="FF0000"/>
                </a:solidFill>
              </a:rPr>
              <a:t>абилитации</a:t>
            </a:r>
            <a:r>
              <a:rPr lang="ru-RU" sz="1000" b="1" dirty="0">
                <a:solidFill>
                  <a:srgbClr val="FF0000"/>
                </a:solidFill>
              </a:rPr>
              <a:t> в автономном округе, а также проводит информационно-пропагандистскую работу в целях повышения уровня информированности населения о проблемах людей с инвалидностью. </a:t>
            </a:r>
            <a:r>
              <a:rPr lang="ru-RU" sz="1000" b="1" dirty="0">
                <a:solidFill>
                  <a:srgbClr val="FF0000"/>
                </a:solidFill>
                <a:hlinkClick r:id="rId3"/>
              </a:rPr>
              <a:t>2</a:t>
            </a:r>
            <a:endParaRPr lang="ru-RU" sz="1000" b="1" dirty="0">
              <a:solidFill>
                <a:srgbClr val="FF0000"/>
              </a:solidFill>
            </a:endParaRPr>
          </a:p>
          <a:p>
            <a:r>
              <a:rPr lang="ru-RU" sz="1000" b="1" dirty="0">
                <a:solidFill>
                  <a:srgbClr val="FF0000"/>
                </a:solidFill>
              </a:rPr>
              <a:t>Департамент труда и занятости населения округа. Организует консультативную помощь людям с инвалидностью и членам их семей по вопросам содействия профессиональной ориентации и трудоустройству, а также содействует работодателям в размещении информации о квотируемых рабочих местах для приёма на работу людей с инвалидностью на информационных ресурсах в свободном доступе. </a:t>
            </a:r>
          </a:p>
          <a:p>
            <a:endParaRPr lang="ru-RU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0"/>
            <a:ext cx="7343775" cy="9559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382385"/>
            <a:ext cx="7343775" cy="3823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Ханты- Мансийская общественная региональная организация   общероссийской общественной организации 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«Всероссийское общество инвалидов»</a:t>
            </a:r>
          </a:p>
          <a:p>
            <a:pPr algn="ctr"/>
            <a:endParaRPr lang="ru-RU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82394" y="1305342"/>
            <a:ext cx="423355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rgbClr val="7030A0"/>
                </a:solidFill>
              </a:rPr>
              <a:t>В 2024 году в </a:t>
            </a:r>
            <a:r>
              <a:rPr lang="ru-RU" sz="900" b="1" dirty="0" err="1">
                <a:solidFill>
                  <a:srgbClr val="7030A0"/>
                </a:solidFill>
              </a:rPr>
              <a:t>Югре</a:t>
            </a:r>
            <a:r>
              <a:rPr lang="ru-RU" sz="900" b="1" dirty="0">
                <a:solidFill>
                  <a:srgbClr val="7030A0"/>
                </a:solidFill>
              </a:rPr>
              <a:t> изменились условия предоставления государственной социальной помощи. Её могут получить малоимущие семьи и малоимущие одинокие граждане РФ, проживающие в округе. </a:t>
            </a:r>
            <a:r>
              <a:rPr lang="ru-RU" sz="900" b="1" dirty="0">
                <a:solidFill>
                  <a:srgbClr val="7030A0"/>
                </a:solidFill>
                <a:hlinkClick r:id="rId4"/>
              </a:rPr>
              <a:t>2</a:t>
            </a:r>
            <a:endParaRPr lang="ru-RU" sz="900" b="1" dirty="0">
              <a:solidFill>
                <a:srgbClr val="7030A0"/>
              </a:solidFill>
            </a:endParaRPr>
          </a:p>
          <a:p>
            <a:r>
              <a:rPr lang="ru-RU" sz="900" b="1" dirty="0">
                <a:solidFill>
                  <a:srgbClr val="7030A0"/>
                </a:solidFill>
              </a:rPr>
              <a:t>При расчёте нуждаемости среднедушевой доход семьи сравнивают с величиной прожиточного минимума на душу населения, установленной в округе — 20 435 рублей. Доход </a:t>
            </a:r>
            <a:r>
              <a:rPr lang="ru-RU" sz="900" b="1" dirty="0" err="1">
                <a:solidFill>
                  <a:srgbClr val="7030A0"/>
                </a:solidFill>
              </a:rPr>
              <a:t>югорчан</a:t>
            </a:r>
            <a:r>
              <a:rPr lang="ru-RU" sz="900" b="1" dirty="0">
                <a:solidFill>
                  <a:srgbClr val="7030A0"/>
                </a:solidFill>
              </a:rPr>
              <a:t> учитывают за три последних месяца, предшествующих одному календарному месяцу перед месяцем обращения. </a:t>
            </a:r>
            <a:r>
              <a:rPr lang="ru-RU" sz="900" b="1" dirty="0">
                <a:solidFill>
                  <a:srgbClr val="7030A0"/>
                </a:solidFill>
                <a:hlinkClick r:id="rId4"/>
              </a:rPr>
              <a:t>2</a:t>
            </a:r>
            <a:endParaRPr lang="ru-RU" sz="900" b="1" dirty="0">
              <a:solidFill>
                <a:srgbClr val="7030A0"/>
              </a:solidFill>
            </a:endParaRPr>
          </a:p>
          <a:p>
            <a:r>
              <a:rPr lang="ru-RU" sz="900" b="1" dirty="0">
                <a:solidFill>
                  <a:srgbClr val="7030A0"/>
                </a:solidFill>
              </a:rPr>
              <a:t>При расчёте нуждаемости в состав семьи включают супругов, несовершеннолетних детей заявителя, детей, находящихся под опекой (попечительством), и детей до 23 лет — студентов-очников и обучающихся в общеобразовательной организации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8000" y="-118764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Информирование общества о положении инвалидов в Ханты-Мансийском автономном округе — </a:t>
            </a:r>
            <a:r>
              <a:rPr lang="ru-RU" b="1" dirty="0" err="1"/>
              <a:t>Югре</a:t>
            </a:r>
            <a:r>
              <a:rPr lang="ru-RU" dirty="0"/>
              <a:t> осуществляется через деятельность следующих органов и организаций: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5335" y="1603169"/>
            <a:ext cx="5985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>
                <a:solidFill>
                  <a:srgbClr val="C00000"/>
                </a:solidFill>
              </a:rPr>
              <a:t>Информирование общества о положении инвалидов в Ханты-Мансийском автономном округе — </a:t>
            </a:r>
            <a:r>
              <a:rPr lang="ru-RU" sz="1000" b="1" dirty="0" err="1">
                <a:solidFill>
                  <a:srgbClr val="C00000"/>
                </a:solidFill>
              </a:rPr>
              <a:t>Югре</a:t>
            </a:r>
            <a:r>
              <a:rPr lang="ru-RU" sz="1000" b="1" dirty="0">
                <a:solidFill>
                  <a:srgbClr val="C00000"/>
                </a:solidFill>
              </a:rPr>
              <a:t> осуществляется через деятельность следующих органов и организаций:</a:t>
            </a:r>
          </a:p>
        </p:txBody>
      </p:sp>
      <p:pic>
        <p:nvPicPr>
          <p:cNvPr id="5" name="Picture 2" descr="https://sun9-17.userapi.com/s/v1/ig2/6W1GR32MqNZYY9E0_QafMespz06BKLAZbN2NAxohJEofVkhjLS8flpU7Wr1TBvINx9qKEGSjl_Am3Ixij7Rw68Pk.jpg?quality=95&amp;as=32x13,48x20,72x30,108x44,160x66,240x99,360x148,480x197,540x222,640x263,720x296,1080x444,1196x492&amp;from=bu&amp;u=DorC8c4JanVvp0703_fP6tlLPFcumG4ftyeqJKrje_Q&amp;cs=807x3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4908" y="3889168"/>
            <a:ext cx="3722915" cy="2760003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048000" y="2274838"/>
            <a:ext cx="609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18021" y="2920911"/>
            <a:ext cx="45007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rgbClr val="FF0000"/>
                </a:solidFill>
              </a:rPr>
              <a:t>Кроме того, информирование о положении инвалидов в округе осуществляет Штаб действий в интересах инвалидов по </a:t>
            </a:r>
            <a:r>
              <a:rPr lang="ru-RU" sz="900" b="1" dirty="0" err="1">
                <a:solidFill>
                  <a:srgbClr val="FF0000"/>
                </a:solidFill>
              </a:rPr>
              <a:t>ХМАО-Югре</a:t>
            </a:r>
            <a:r>
              <a:rPr lang="ru-RU" sz="900" b="1" dirty="0">
                <a:solidFill>
                  <a:srgbClr val="FF0000"/>
                </a:solidFill>
              </a:rPr>
              <a:t>. Он действует совместно с органами власти округа, органами местного самоуправления, государственными и негосударственными организациями и организациями, представляющими инвалидов, в решении вопросов, затрагивающих все аспекты жизни инвалидов.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Picture 4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6276" y="2066306"/>
            <a:ext cx="3034145" cy="2060369"/>
          </a:xfrm>
          <a:prstGeom prst="rect">
            <a:avLst/>
          </a:prstGeom>
          <a:noFill/>
        </p:spPr>
      </p:pic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8555" y="1929739"/>
            <a:ext cx="2962894" cy="2297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789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0029" y="440184"/>
            <a:ext cx="5847946" cy="12473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br>
              <a:rPr lang="ru-RU" b="1" dirty="0"/>
            </a:br>
            <a:br>
              <a:rPr lang="ru-RU" dirty="0"/>
            </a:br>
            <a:r>
              <a:rPr lang="ru-RU" dirty="0">
                <a:solidFill>
                  <a:srgbClr val="0070C0"/>
                </a:solidFill>
              </a:rPr>
              <a:t>      </a:t>
            </a:r>
            <a:r>
              <a:rPr lang="ru-RU" b="1" dirty="0">
                <a:solidFill>
                  <a:srgbClr val="0070C0"/>
                </a:solidFill>
              </a:rPr>
              <a:t>Достижения организации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6" y="1576873"/>
            <a:ext cx="5128951" cy="757816"/>
          </a:xfrm>
        </p:spPr>
        <p:txBody>
          <a:bodyPr numCol="2">
            <a:normAutofit fontScale="77500" lnSpcReduction="20000"/>
          </a:bodyPr>
          <a:lstStyle/>
          <a:p>
            <a:pPr>
              <a:buNone/>
            </a:pPr>
            <a:r>
              <a:rPr lang="ru-RU" sz="1400" i="1" dirty="0">
                <a:solidFill>
                  <a:srgbClr val="FF0000"/>
                </a:solidFill>
              </a:rPr>
              <a:t>        Департамент государственного имущества ХМАО-Югры выделил ХМАО ВОИ в безвозмездное пользование автомобиль Тойота </a:t>
            </a:r>
            <a:r>
              <a:rPr lang="ru-RU" sz="1400" i="1" dirty="0" err="1">
                <a:solidFill>
                  <a:srgbClr val="FF0000"/>
                </a:solidFill>
              </a:rPr>
              <a:t>Хайц</a:t>
            </a:r>
            <a:r>
              <a:rPr lang="ru-RU" sz="1400" i="1" dirty="0">
                <a:solidFill>
                  <a:srgbClr val="FF0000"/>
                </a:solidFill>
              </a:rPr>
              <a:t>, для перевозки граждан с инвалидностью и для нужд организации</a:t>
            </a:r>
          </a:p>
          <a:p>
            <a:pPr>
              <a:buNone/>
            </a:pPr>
            <a:endParaRPr lang="ru-RU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0"/>
            <a:ext cx="7343775" cy="571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191192"/>
            <a:ext cx="7343775" cy="8811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Ханты- Мансийская общественная региональная организация   общероссийской общественной организации 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«Всероссийское общество инвалидов»</a:t>
            </a:r>
          </a:p>
          <a:p>
            <a:pPr algn="ctr"/>
            <a:endParaRPr lang="ru-RU" i="1" dirty="0"/>
          </a:p>
        </p:txBody>
      </p:sp>
      <p:pic>
        <p:nvPicPr>
          <p:cNvPr id="5121" name="Picture 1" descr="C:\Users\Пользователь\Downloads\-5366066577402879377_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630" y="4399808"/>
            <a:ext cx="1900053" cy="2274126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ownloads\IMG-20240731-WA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0062" y="4417620"/>
            <a:ext cx="2214747" cy="2277092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ownloads\IMG_20240827_151850_3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5444" y="4399808"/>
            <a:ext cx="2345377" cy="2351313"/>
          </a:xfrm>
          <a:prstGeom prst="rect">
            <a:avLst/>
          </a:prstGeom>
          <a:noFill/>
        </p:spPr>
      </p:pic>
      <p:pic>
        <p:nvPicPr>
          <p:cNvPr id="7" name="Picture 4" descr="C:\Users\Пользователь\Downloads\IMG-20240914-WA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9886" y="4411683"/>
            <a:ext cx="2280062" cy="2309751"/>
          </a:xfrm>
          <a:prstGeom prst="rect">
            <a:avLst/>
          </a:prstGeom>
          <a:noFill/>
        </p:spPr>
      </p:pic>
      <p:pic>
        <p:nvPicPr>
          <p:cNvPr id="5125" name="Picture 5" descr="C:\Users\Пользователь\Downloads\IMG-20240914-WA0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07138" y="4399808"/>
            <a:ext cx="2499756" cy="2363189"/>
          </a:xfrm>
          <a:prstGeom prst="rect">
            <a:avLst/>
          </a:prstGeom>
          <a:noFill/>
        </p:spPr>
      </p:pic>
      <p:pic>
        <p:nvPicPr>
          <p:cNvPr id="8" name="Picture 6" descr="C:\Users\Пользователь\Downloads\IMG_20241014_195423_4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77251" y="0"/>
            <a:ext cx="2214749" cy="2036618"/>
          </a:xfrm>
          <a:prstGeom prst="rect">
            <a:avLst/>
          </a:prstGeom>
          <a:noFill/>
        </p:spPr>
      </p:pic>
      <p:pic>
        <p:nvPicPr>
          <p:cNvPr id="5127" name="Picture 7" descr="C:\Users\Пользователь\Downloads\IMG_20241024_1449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5229" y="2171565"/>
            <a:ext cx="2400794" cy="2137562"/>
          </a:xfrm>
          <a:prstGeom prst="rect">
            <a:avLst/>
          </a:prstGeom>
          <a:noFill/>
        </p:spPr>
      </p:pic>
      <p:pic>
        <p:nvPicPr>
          <p:cNvPr id="5128" name="Picture 8" descr="C:\Users\Пользователь\Downloads\IMG-20241016-WA005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74263" y="2515447"/>
            <a:ext cx="2214747" cy="1739736"/>
          </a:xfrm>
          <a:prstGeom prst="rect">
            <a:avLst/>
          </a:prstGeom>
          <a:noFill/>
        </p:spPr>
      </p:pic>
      <p:pic>
        <p:nvPicPr>
          <p:cNvPr id="5130" name="Picture 10" descr="C:\Users\Пользователь\Downloads\IMG_20241014_195953_4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6257" y="2554380"/>
            <a:ext cx="1959426" cy="1739737"/>
          </a:xfrm>
          <a:prstGeom prst="rect">
            <a:avLst/>
          </a:prstGeom>
          <a:noFill/>
        </p:spPr>
      </p:pic>
      <p:pic>
        <p:nvPicPr>
          <p:cNvPr id="5131" name="Picture 11" descr="C:\Users\Пользователь\Downloads\IMG_20241017_10043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>
            <a:off x="9448800" y="2131619"/>
            <a:ext cx="2666007" cy="2137560"/>
          </a:xfrm>
          <a:prstGeom prst="rect">
            <a:avLst/>
          </a:prstGeom>
          <a:noFill/>
        </p:spPr>
      </p:pic>
      <p:pic>
        <p:nvPicPr>
          <p:cNvPr id="5133" name="Picture 13" descr="https://sun9-77.userapi.com/s/v1/ig2/cUzjPXSMLEPmhyM6iobzoYkdZqDpy7OT-u7Poi8f82obaMabPsoE78WUbfaTNn3P1cwWJS-7Q9VJxp8dimeBTXi_.jpg?quality=95&amp;as=32x33,48x50,72x74,108x112,160x165,240x248,360x372,480x496,540x558,640x662,720x745,731x756&amp;from=bu&amp;u=MGHjbhSA5AvW1eJ6d79Uk6GwiPlLdmQi33sHJj1brtU&amp;cs=731x75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73445" y="374073"/>
            <a:ext cx="1322478" cy="1654988"/>
          </a:xfrm>
          <a:prstGeom prst="rect">
            <a:avLst/>
          </a:prstGeom>
          <a:noFill/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0FE4E93A-D5F2-4C4B-BCD2-57D217A05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460" y="2440380"/>
            <a:ext cx="1794469" cy="17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73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CE3A-7796-D7D9-5005-86C629E3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913" y="571500"/>
            <a:ext cx="8596312" cy="733425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r>
              <a:rPr lang="ru-RU" b="1" dirty="0"/>
              <a:t>     </a:t>
            </a:r>
            <a:br>
              <a:rPr lang="ru-RU" b="1" dirty="0"/>
            </a:br>
            <a:br>
              <a:rPr lang="ru-RU" dirty="0"/>
            </a:br>
            <a:r>
              <a:rPr lang="ru-RU" b="1" dirty="0">
                <a:solidFill>
                  <a:srgbClr val="0070C0"/>
                </a:solidFill>
              </a:rPr>
              <a:t>Благодарность нашим партнёрам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0FF0B-8EEC-F097-99A1-B88CD15B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148" y="1686758"/>
            <a:ext cx="3180693" cy="8199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/>
              <a:t>МТУ </a:t>
            </a:r>
            <a:r>
              <a:rPr lang="ru-RU" b="1" dirty="0" err="1"/>
              <a:t>Ространснадзора</a:t>
            </a:r>
            <a:endParaRPr lang="ru-RU" b="1" dirty="0"/>
          </a:p>
          <a:p>
            <a:pPr>
              <a:buNone/>
            </a:pPr>
            <a:r>
              <a:rPr lang="ru-RU" b="1" dirty="0"/>
              <a:t>по УФО</a:t>
            </a:r>
          </a:p>
          <a:p>
            <a:pPr>
              <a:buNone/>
            </a:pPr>
            <a:endParaRPr lang="ru-RU" i="1" dirty="0">
              <a:solidFill>
                <a:srgbClr val="FF0000"/>
              </a:solidFill>
            </a:endParaRPr>
          </a:p>
          <a:p>
            <a:pPr>
              <a:buNone/>
            </a:pP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55E6FD-53D9-4B19-ECCD-3DBF00C985A3}"/>
              </a:ext>
            </a:extLst>
          </p:cNvPr>
          <p:cNvSpPr/>
          <p:nvPr/>
        </p:nvSpPr>
        <p:spPr>
          <a:xfrm>
            <a:off x="1809750" y="0"/>
            <a:ext cx="7343775" cy="571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34145" y="99753"/>
            <a:ext cx="61098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Ханты- Мансийская общественная региональная организация   общероссийской общественной организации 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</a:rPr>
              <a:t>«Всероссийское общество инвалидов»</a:t>
            </a:r>
          </a:p>
          <a:p>
            <a:pPr algn="ctr"/>
            <a:endParaRPr lang="ru-RU" i="1" dirty="0">
              <a:solidFill>
                <a:srgbClr val="FF0000"/>
              </a:solidFill>
            </a:endParaRPr>
          </a:p>
          <a:p>
            <a:pPr algn="ctr"/>
            <a:endParaRPr lang="ru-RU" i="1" dirty="0"/>
          </a:p>
          <a:p>
            <a:pPr algn="ctr"/>
            <a:endParaRPr lang="ru-RU" i="1" dirty="0"/>
          </a:p>
        </p:txBody>
      </p:sp>
      <p:pic>
        <p:nvPicPr>
          <p:cNvPr id="6146" name="Picture 2" descr="Департамент социального развит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18" y="4086667"/>
            <a:ext cx="1330035" cy="1363287"/>
          </a:xfrm>
          <a:prstGeom prst="rect">
            <a:avLst/>
          </a:prstGeom>
          <a:noFill/>
        </p:spPr>
      </p:pic>
      <p:pic>
        <p:nvPicPr>
          <p:cNvPr id="6148" name="Picture 4" descr="https://www.news-hm.ru/upload/iblock/cfd/cfd6bfcee129e0de582dd38d2176c3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626" y="5584934"/>
            <a:ext cx="1708859" cy="1184058"/>
          </a:xfrm>
          <a:prstGeom prst="rect">
            <a:avLst/>
          </a:prstGeom>
          <a:noFill/>
        </p:spPr>
      </p:pic>
      <p:pic>
        <p:nvPicPr>
          <p:cNvPr id="6150" name="Picture 6" descr="https://avatars.mds.yandex.net/i?id=ede6cd46c21a0fe4845cab28c69735c2-4432629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7880" y="2711562"/>
            <a:ext cx="2183864" cy="1219201"/>
          </a:xfrm>
          <a:prstGeom prst="rect">
            <a:avLst/>
          </a:prstGeom>
          <a:noFill/>
        </p:spPr>
      </p:pic>
      <p:pic>
        <p:nvPicPr>
          <p:cNvPr id="11" name="Рисунок 10" descr="2NJ775H-EvyIsIzeAyHtWEFfrSosxtmTHaHCsS5rjF6uFs8b5fCW_y-DohckR8T99VETPFzB9fcVoL7sSdKsBgW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6561" y="5386189"/>
            <a:ext cx="1030536" cy="1310215"/>
          </a:xfrm>
          <a:prstGeom prst="rect">
            <a:avLst/>
          </a:prstGeom>
        </p:spPr>
      </p:pic>
      <p:pic>
        <p:nvPicPr>
          <p:cNvPr id="12" name="Рисунок 11" descr="VWgStIwNZ_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54931" y="5331109"/>
            <a:ext cx="1360568" cy="1310115"/>
          </a:xfrm>
          <a:prstGeom prst="rect">
            <a:avLst/>
          </a:prstGeom>
        </p:spPr>
      </p:pic>
      <p:pic>
        <p:nvPicPr>
          <p:cNvPr id="13" name="Рисунок 12" descr="bMbh4uZcEk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718" y="1690852"/>
            <a:ext cx="1308538" cy="878927"/>
          </a:xfrm>
          <a:prstGeom prst="rect">
            <a:avLst/>
          </a:prstGeom>
        </p:spPr>
      </p:pic>
      <p:pic>
        <p:nvPicPr>
          <p:cNvPr id="14" name="Рисунок 13" descr="8ctfBm77n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50182" y="4020852"/>
            <a:ext cx="1421476" cy="1421476"/>
          </a:xfrm>
          <a:prstGeom prst="rect">
            <a:avLst/>
          </a:prstGeom>
        </p:spPr>
      </p:pic>
      <p:pic>
        <p:nvPicPr>
          <p:cNvPr id="4098" name="Picture 2" descr="https://hhcdn.ru/ichameleon/23366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1699" y="3598777"/>
            <a:ext cx="2599501" cy="771342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ownloads\IMG-20240118-WA00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601200" y="136566"/>
            <a:ext cx="2446317" cy="1989117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ownloads\IMG-20241205-WA003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99221" y="2493817"/>
            <a:ext cx="2454233" cy="1757549"/>
          </a:xfrm>
          <a:prstGeom prst="rect">
            <a:avLst/>
          </a:prstGeom>
          <a:noFill/>
        </p:spPr>
      </p:pic>
      <p:pic>
        <p:nvPicPr>
          <p:cNvPr id="4101" name="Picture 5" descr="C:\Users\Пользователь\Downloads\IMG-20241123-WA0011 (1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48004" y="4572000"/>
            <a:ext cx="2137560" cy="2125683"/>
          </a:xfrm>
          <a:prstGeom prst="rect">
            <a:avLst/>
          </a:prstGeom>
          <a:noFill/>
        </p:spPr>
      </p:pic>
      <p:pic>
        <p:nvPicPr>
          <p:cNvPr id="4102" name="Picture 6" descr="C:\Users\Пользователь\Downloads\IMG_20240412_124047 (1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565575" y="4548251"/>
            <a:ext cx="2529444" cy="2131620"/>
          </a:xfrm>
          <a:prstGeom prst="rect">
            <a:avLst/>
          </a:prstGeom>
          <a:noFill/>
        </p:spPr>
      </p:pic>
      <p:pic>
        <p:nvPicPr>
          <p:cNvPr id="4103" name="Picture 7" descr="C:\Users\Пользователь\Downloads\IMG_20241118_11062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2475" y="2818087"/>
            <a:ext cx="1572458" cy="1178830"/>
          </a:xfrm>
          <a:prstGeom prst="rect">
            <a:avLst/>
          </a:prstGeom>
          <a:noFill/>
        </p:spPr>
      </p:pic>
      <p:pic>
        <p:nvPicPr>
          <p:cNvPr id="4109" name="Picture 13" descr="C:\Users\Пользователь\Downloads\IMG-20241123-WA0005 (2)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88628" y="1716974"/>
            <a:ext cx="2398815" cy="1738745"/>
          </a:xfrm>
          <a:prstGeom prst="rect">
            <a:avLst/>
          </a:prstGeom>
          <a:noFill/>
        </p:spPr>
      </p:pic>
      <p:pic>
        <p:nvPicPr>
          <p:cNvPr id="4110" name="Picture 14" descr="C:\Users\Пользователь\Downloads\IMG_20241204_150043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39490" y="3022271"/>
            <a:ext cx="2636323" cy="2155371"/>
          </a:xfrm>
          <a:prstGeom prst="rect">
            <a:avLst/>
          </a:prstGeom>
          <a:noFill/>
        </p:spPr>
      </p:pic>
      <p:pic>
        <p:nvPicPr>
          <p:cNvPr id="4112" name="Picture 16" descr="https://avatars.mds.yandex.net/i?id=3ba76ab4241bd7f41310da3a82fe731a7f55aeb3-4146412-images-thumbs&amp;n=1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36619" y="5558191"/>
            <a:ext cx="1799227" cy="1158638"/>
          </a:xfrm>
          <a:prstGeom prst="rect">
            <a:avLst/>
          </a:prstGeom>
          <a:noFill/>
        </p:spPr>
      </p:pic>
      <p:pic>
        <p:nvPicPr>
          <p:cNvPr id="4114" name="Picture 18" descr="https://avatars.mds.yandex.net/i?id=47aae942119e285bb96578b9533acb81_sr-9212707-images-thumbs&amp;n=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89331" y="1702675"/>
            <a:ext cx="1533197" cy="1135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9613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3054</Words>
  <Application>Microsoft Office PowerPoint</Application>
  <PresentationFormat>Широкоэкранный</PresentationFormat>
  <Paragraphs>198</Paragraphs>
  <Slides>17</Slides>
  <Notes>1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Bahnschrift</vt:lpstr>
      <vt:lpstr>Calibri</vt:lpstr>
      <vt:lpstr>Calibri Light</vt:lpstr>
      <vt:lpstr>Times New Roman</vt:lpstr>
      <vt:lpstr>Trebuchet MS</vt:lpstr>
      <vt:lpstr>Тема Office</vt:lpstr>
      <vt:lpstr>  Публичный отчет  Ханты-Мансийской общественной региональной организации общероссийской общественной организации  «Всероссийское общество инвалидов»  за 2024 г.</vt:lpstr>
      <vt:lpstr>Краткая информация об организации и руководителе</vt:lpstr>
      <vt:lpstr>Защита прав и законных интересов инвалидов</vt:lpstr>
      <vt:lpstr>              Профориентация, образование             и трудоустройство инвалидов  </vt:lpstr>
      <vt:lpstr>  Программы по реабилитации и абилитации </vt:lpstr>
      <vt:lpstr>       Реализованные Проекты с привлечением стороннего финансирования</vt:lpstr>
      <vt:lpstr>  Информирование общества о положении инвалидов </vt:lpstr>
      <vt:lpstr>         Достижения организации </vt:lpstr>
      <vt:lpstr>        Благодарность нашим партнёрам</vt:lpstr>
      <vt:lpstr>Финансовый отчет за 2024 г. о деятельности региональных  и местных организаций ХМАО ВОИ</vt:lpstr>
      <vt:lpstr> Ханты- Мансийская общественная региональная организация   общероссийской общественной организации  «Всероссийское общество инвалидов» Финансовый отчет о деятельности региональных  и местных организаций  ХМАО ВОИ  </vt:lpstr>
      <vt:lpstr>  Вы можете больше узнать о нашей деятельности</vt:lpstr>
      <vt:lpstr>ХАНТЫ-МАНСИЙСКАЯ ОБЩЕСТВЕННАЯ РЕИОНАЛЬНАЯ ОРГАНИЗАЦИЯ ОБЩЕРОССИЙСКОЙ ОБЩЕСТВЕННОЙ ОРГАНИЗАЦИИ  «ВСЕРОССИЙСКОЕ ОБЩЕСТВО ИНВАЛИДОВ»</vt:lpstr>
      <vt:lpstr>ХАНТЫ-МАНСИЙСКАЯ ОБЩЕСТВЕННАЯ РЕГИОНАЛЬНАЯ ОРГАНИЗАЦИЯ ОБЩЕРОССИЙСКОЙ ОБЩЕСТВЕННОЙ ОРГАНИЗАЦИИ  «ВСЕРОССИЙСКОЕ ОБЩЕСТВО ИНВАЛИДОВ»</vt:lpstr>
      <vt:lpstr>ХАНТЫ-МАНСИЙСКАЯ ОБЩЕСТВЕННАЯ РЕГИОНАЛЬНАЯ ОРГАНИЗАЦИЯ ОБЩЕРОССИЙСКОЙ ОБЩЕСТВЕННОЙОРГАНИЗАЦИИ  «ВСЕРОССИЙСКОЕ ОБЩЕСТВО ИНВАЛИДОВ»</vt:lpstr>
      <vt:lpstr>ХАНТЫ-МАНСИЙСКАЯ ОБЩЕСТВЕННАЯ РЕГИОНАЛЬНАЯ ОРГАНИЗАЦИЯ ОБЩЕРОССИЙСКОЙ ОБЩЕСТВЕННОЙ ОРГАНИЗАЦИИ «ВСЕРОССИЙСКОЕ ОБЩЕСТВО ИНВАЛИДОВ»</vt:lpstr>
      <vt:lpstr>ХАНТЫ-МАНСИЙСКАЯ ОБЩЕСТВЕННАЯ РЕГИОНАЛЬНАЯ ОРГАНИЗАЦИЯ ОБЩЕРОССИЙСКОЙ ОБЩЕСТВЕННОЙ ОРГАНИЗАЦИИ  «ВСЕРОССИЙСКОЕ ОБЩЕСТВО ИНВАЛИДОВ»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Фуфаева Светлана Викторовна</dc:creator>
  <cp:lastModifiedBy>Роза</cp:lastModifiedBy>
  <cp:revision>160</cp:revision>
  <cp:lastPrinted>2025-01-13T09:57:58Z</cp:lastPrinted>
  <dcterms:created xsi:type="dcterms:W3CDTF">2023-03-15T09:42:46Z</dcterms:created>
  <dcterms:modified xsi:type="dcterms:W3CDTF">2025-01-13T10:05:16Z</dcterms:modified>
</cp:coreProperties>
</file>