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987" autoAdjust="0"/>
    <p:restoredTop sz="64733" autoAdjust="0"/>
  </p:normalViewPr>
  <p:slideViewPr>
    <p:cSldViewPr snapToGrid="0">
      <p:cViewPr varScale="1">
        <p:scale>
          <a:sx n="75" d="100"/>
          <a:sy n="75" d="100"/>
        </p:scale>
        <p:origin x="-2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й Кузнецов" userId="cf2947a2de8090cc" providerId="LiveId" clId="{5BE089E7-F975-4707-8634-F0776D882B80}"/>
    <pc:docChg chg="delSld">
      <pc:chgData name="Евгений Кузнецов" userId="cf2947a2de8090cc" providerId="LiveId" clId="{5BE089E7-F975-4707-8634-F0776D882B80}" dt="2023-07-12T06:23:32.436" v="0" actId="2696"/>
      <pc:docMkLst>
        <pc:docMk/>
      </pc:docMkLst>
      <pc:sldChg chg="del">
        <pc:chgData name="Евгений Кузнецов" userId="cf2947a2de8090cc" providerId="LiveId" clId="{5BE089E7-F975-4707-8634-F0776D882B80}" dt="2023-07-12T06:23:32.436" v="0" actId="2696"/>
        <pc:sldMkLst>
          <pc:docMk/>
          <pc:sldMk cId="154245633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783A-FE45-435A-8982-30CBF770BDBE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4715-8102-45D1-88FF-58B1636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84715-8102-45D1-88FF-58B16368DB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2DC5B-2EDF-03E1-A9DB-0C29CD9D9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3175" y="2046389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FBE912-F37B-33CF-FC7C-6E7DF72C2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3499" y="5912101"/>
            <a:ext cx="2762452" cy="402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Москва, 2023 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4BD6F8-7B75-87F9-F2DB-CA5A00D4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25AF2B-81B3-D48E-968B-7779F9C8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5D55FB-410D-0CE7-DCC7-813C9C6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8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1D9EB-0E3D-9D7F-94CF-6EE6AD39F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952" y="365126"/>
            <a:ext cx="8171848" cy="982412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88046C-6D57-6520-EE79-653B6BDC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21"/>
            <a:ext cx="10731366" cy="452704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2E9EB0-7322-2BFB-E306-4A1F5081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229ED5-C730-6BD1-A88C-6E6E7039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36A28B-E8E0-513A-3724-1730DC74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7E06D-F0AB-29DE-B232-24CD021E7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452" y="326625"/>
            <a:ext cx="8460607" cy="1030538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058636-152D-F395-AF48-A9F90A8F4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0BF6C2-A7C2-60E7-95D3-98D41E6B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E6CB89-5E61-0F4B-7968-DCA90DBE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665F1C-DFF1-D846-5E95-A4FA9365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2DF26C-DE61-5FD7-7737-BE9A684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01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C97FD4-C44F-5783-B30A-707B0A9A6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964" y="365126"/>
            <a:ext cx="8090836" cy="905410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42293D-EC7A-D8E5-FA44-FAB2E275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F007F8-D542-4D05-0051-0849F64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A44E4D-4815-F066-2D9B-1BB6B692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6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C8B8E-5914-B06E-E081-0971A4C8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6296"/>
            <a:ext cx="3932237" cy="481262"/>
          </a:xfrm>
        </p:spPr>
        <p:txBody>
          <a:bodyPr anchor="b">
            <a:noAutofit/>
          </a:bodyPr>
          <a:lstStyle>
            <a:lvl1pPr>
              <a:defRPr sz="2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362D6-8CB5-32F8-FA3F-FEC5C4C9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1798"/>
            <a:ext cx="6172200" cy="4109252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9FBB67-1B8F-A05E-000D-C832926F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D8E481-D3B9-8DA5-4EAB-D5991D4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B6A428-BF5D-75ED-2F52-27E399BB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66A8E1-A93E-77AB-79EC-84C3DB9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5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0F8E52-03EC-3AFA-166F-947FD7A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D565FC-BC4C-0814-41EA-FEFC9915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2C9E61-D316-22C2-509F-5F896EAE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F0A-5F69-4C08-B315-8D0518FC489C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D9B681-DAEA-40C4-0C7E-7531CA2CD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EC2D1-4826-07CE-8AC7-EA849B2C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6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mao-voi@mail.ru" TargetMode="External"/><Relationship Id="rId2" Type="http://schemas.openxmlformats.org/officeDocument/2006/relationships/hyperlink" Target="http://hmao-voi.ucitize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i-86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vk.com/hmaovo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elkanko.ru/projects/programma-social-noy-inklyuzivnoy-adaptacii-dlya-detey-i-podrostkov-s-ras-ovz-i-drugimi-mental-nymi-narusheniyami-ya-uchus-zhit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elkanko.ru/projects/social-naya-adaptaciya-detey-i-podrostkov-s-ovz-cherez-primenenie-metodik-sensornoy-integracii-s-elementami-df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elkanko.ru/projects/proekt-social-noy-reabilitacii-podrostkov-s-ogranichennymi-vozmozhnostyami-zdorov-ya-detskaya-trenirovochnaya-kvartira" TargetMode="External"/><Relationship Id="rId4" Type="http://schemas.openxmlformats.org/officeDocument/2006/relationships/hyperlink" Target="https://elkanko.ru/projects/resursnyy-centr-dlya-postavschikov-social-nyh-uslu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F573DD-A046-FA9F-D5E4-4CC8C450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373" y="1613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/>
            </a:r>
            <a:br>
              <a:rPr lang="ru-RU" sz="44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Публичный отчет </a:t>
            </a:r>
            <a:br>
              <a:rPr lang="ru-RU" sz="3100" b="1" dirty="0"/>
            </a:br>
            <a:r>
              <a:rPr lang="ru-RU" sz="3100" b="1" dirty="0"/>
              <a:t>Ханты-Мансийской общественной региональной </a:t>
            </a:r>
            <a:r>
              <a:rPr lang="ru-RU" sz="3100" b="1" dirty="0" smtClean="0"/>
              <a:t>организации </a:t>
            </a:r>
            <a:r>
              <a:rPr lang="ru-RU" sz="3100" b="1" dirty="0"/>
              <a:t>общероссийской общественной организации </a:t>
            </a:r>
            <a:br>
              <a:rPr lang="ru-RU" sz="3100" b="1" dirty="0"/>
            </a:br>
            <a:r>
              <a:rPr lang="ru-RU" sz="3100" b="1" dirty="0"/>
              <a:t>«Всероссийское общество инвалидов» </a:t>
            </a:r>
            <a:br>
              <a:rPr lang="ru-RU" sz="3100" b="1" dirty="0"/>
            </a:br>
            <a:r>
              <a:rPr lang="ru-RU" sz="3100" b="1" dirty="0"/>
              <a:t>за </a:t>
            </a:r>
            <a:r>
              <a:rPr lang="ru-RU" sz="3100" b="1" dirty="0" smtClean="0"/>
              <a:t>2023 </a:t>
            </a:r>
            <a:r>
              <a:rPr lang="ru-RU" sz="3100" b="1" dirty="0"/>
              <a:t>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ADB5BB0-64C4-19E4-665C-929C6F51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876" y="6037229"/>
            <a:ext cx="2762452" cy="402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Ханты-Мансийск  2024 </a:t>
            </a:r>
            <a:r>
              <a:rPr lang="ru-RU" b="1" dirty="0">
                <a:solidFill>
                  <a:srgbClr val="FF0000"/>
                </a:solidFill>
              </a:rPr>
              <a:t>г.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E47824E-39E3-E502-7B7B-8DD696F73735}"/>
              </a:ext>
            </a:extLst>
          </p:cNvPr>
          <p:cNvSpPr/>
          <p:nvPr/>
        </p:nvSpPr>
        <p:spPr>
          <a:xfrm>
            <a:off x="8115300" y="0"/>
            <a:ext cx="1647825" cy="1615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4" name="AutoShape 4" descr="шеврон нагрудный ВОИ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шеврон нагрудный ВОИ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984" y="1"/>
            <a:ext cx="1716408" cy="16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9" name="AutoShape 9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2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195" y="1180407"/>
            <a:ext cx="8199977" cy="59851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Финансовый отчет за </a:t>
            </a:r>
            <a:r>
              <a:rPr lang="ru-RU" sz="1600" b="1" dirty="0" smtClean="0">
                <a:solidFill>
                  <a:srgbClr val="0070C0"/>
                </a:solidFill>
              </a:rPr>
              <a:t>2023 </a:t>
            </a:r>
            <a:r>
              <a:rPr lang="ru-RU" sz="1600" b="1" dirty="0">
                <a:solidFill>
                  <a:srgbClr val="0070C0"/>
                </a:solidFill>
              </a:rPr>
              <a:t>г. о деятельности региональных и местных организаций ХМАО ВОИ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9703867A-994E-67BB-E4A5-F0E599C9AD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21308660"/>
              </p:ext>
            </p:extLst>
          </p:nvPr>
        </p:nvGraphicFramePr>
        <p:xfrm>
          <a:off x="592138" y="2756227"/>
          <a:ext cx="8561387" cy="274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99">
                  <a:extLst>
                    <a:ext uri="{9D8B030D-6E8A-4147-A177-3AD203B41FA5}">
                      <a16:colId xmlns="" xmlns:a16="http://schemas.microsoft.com/office/drawing/2014/main" val="3126458129"/>
                    </a:ext>
                  </a:extLst>
                </a:gridCol>
                <a:gridCol w="5678754">
                  <a:extLst>
                    <a:ext uri="{9D8B030D-6E8A-4147-A177-3AD203B41FA5}">
                      <a16:colId xmlns="" xmlns:a16="http://schemas.microsoft.com/office/drawing/2014/main" val="2064355583"/>
                    </a:ext>
                  </a:extLst>
                </a:gridCol>
                <a:gridCol w="2259934">
                  <a:extLst>
                    <a:ext uri="{9D8B030D-6E8A-4147-A177-3AD203B41FA5}">
                      <a16:colId xmlns="" xmlns:a16="http://schemas.microsoft.com/office/drawing/2014/main" val="14918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4258719"/>
                  </a:ext>
                </a:extLst>
              </a:tr>
              <a:tr h="447406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Субсидии от Центрального правления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1 752 540,72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8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Субсидии региональных и местных органов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65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Целевые грантовые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320</a:t>
                      </a:r>
                      <a:r>
                        <a:rPr lang="ru-RU" baseline="0" dirty="0" smtClean="0"/>
                        <a:t> 000,00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34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Членские и имущественные взносы членов ХМАО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295 150,00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8910354"/>
                  </a:ext>
                </a:extLst>
              </a:tr>
              <a:tr h="447406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2 739 029,18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94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5 406 719,90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137776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7343775" cy="11139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871CE1-9972-C50C-B00C-4E424F2C4EF0}"/>
              </a:ext>
            </a:extLst>
          </p:cNvPr>
          <p:cNvSpPr txBox="1"/>
          <p:nvPr/>
        </p:nvSpPr>
        <p:spPr>
          <a:xfrm>
            <a:off x="3956858" y="2290438"/>
            <a:ext cx="480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</p:spTree>
    <p:extLst>
      <p:ext uri="{BB962C8B-B14F-4D97-AF65-F5344CB8AC3E}">
        <p14:creationId xmlns="" xmlns:p14="http://schemas.microsoft.com/office/powerpoint/2010/main" val="98724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79" y="773086"/>
            <a:ext cx="6749935" cy="5236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solidFill>
                  <a:srgbClr val="0070C0"/>
                </a:solidFill>
              </a:rPr>
              <a:t>Финансовый отчет о деятельности региональных и местных организаций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ХМАО </a:t>
            </a:r>
            <a:r>
              <a:rPr lang="ru-RU" sz="1800" dirty="0">
                <a:solidFill>
                  <a:srgbClr val="0070C0"/>
                </a:solidFill>
              </a:rPr>
              <a:t>ВОИ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3EB7D258-D2E5-E508-65EF-16F3FC7545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622114338"/>
              </p:ext>
            </p:extLst>
          </p:nvPr>
        </p:nvGraphicFramePr>
        <p:xfrm>
          <a:off x="1207617" y="2154011"/>
          <a:ext cx="8590426" cy="4090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1160">
                  <a:extLst>
                    <a:ext uri="{9D8B030D-6E8A-4147-A177-3AD203B41FA5}">
                      <a16:colId xmlns="" xmlns:a16="http://schemas.microsoft.com/office/drawing/2014/main" val="4219615219"/>
                    </a:ext>
                  </a:extLst>
                </a:gridCol>
                <a:gridCol w="6194254">
                  <a:extLst>
                    <a:ext uri="{9D8B030D-6E8A-4147-A177-3AD203B41FA5}">
                      <a16:colId xmlns="" xmlns:a16="http://schemas.microsoft.com/office/drawing/2014/main" val="2501682727"/>
                    </a:ext>
                  </a:extLst>
                </a:gridCol>
                <a:gridCol w="1795012">
                  <a:extLst>
                    <a:ext uri="{9D8B030D-6E8A-4147-A177-3AD203B41FA5}">
                      <a16:colId xmlns="" xmlns:a16="http://schemas.microsoft.com/office/drawing/2014/main" val="3320967747"/>
                    </a:ext>
                  </a:extLst>
                </a:gridCol>
              </a:tblGrid>
              <a:tr h="385899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5393039"/>
                  </a:ext>
                </a:extLst>
              </a:tr>
              <a:tr h="524432">
                <a:tc>
                  <a:txBody>
                    <a:bodyPr/>
                    <a:lstStyle/>
                    <a:p>
                      <a:r>
                        <a:rPr lang="ru-RU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на проведение мероприятий по социальной интеграции инвалидов (спорт, культура, туризм)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2959556"/>
                  </a:ext>
                </a:extLst>
              </a:tr>
              <a:tr h="547626">
                <a:tc>
                  <a:txBody>
                    <a:bodyPr/>
                    <a:lstStyle/>
                    <a:p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на участие инвалидов в реабилитационных и </a:t>
                      </a:r>
                      <a:r>
                        <a:rPr lang="ru-RU" sz="1600" dirty="0" err="1"/>
                        <a:t>абилитационных</a:t>
                      </a:r>
                      <a:r>
                        <a:rPr lang="ru-RU" sz="1600" dirty="0"/>
                        <a:t> мероприятиях (проезд, проживание и питание)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228 114,68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195529"/>
                  </a:ext>
                </a:extLst>
              </a:tr>
              <a:tr h="745245">
                <a:tc>
                  <a:txBody>
                    <a:bodyPr/>
                    <a:lstStyle/>
                    <a:p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Расходы для сохранения занятости инвалидов на  предприятиях организаций ВОИ </a:t>
                      </a:r>
                    </a:p>
                    <a:p>
                      <a:r>
                        <a:rPr lang="ru-RU" sz="1600" dirty="0"/>
                        <a:t>(в том числе модернизация рабочих мест)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720 000,00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4702232"/>
                  </a:ext>
                </a:extLst>
              </a:tr>
              <a:tr h="552838">
                <a:tc>
                  <a:txBody>
                    <a:bodyPr/>
                    <a:lstStyle/>
                    <a:p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Фонд оплаты труда со страховыми взносами в региональной и местных организациях ВОИ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3 824 760,16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108274"/>
                  </a:ext>
                </a:extLst>
              </a:tr>
              <a:tr h="385899">
                <a:tc>
                  <a:txBody>
                    <a:bodyPr/>
                    <a:lstStyle/>
                    <a:p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Административно-хозяйственные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432 226,00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621073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r>
                        <a:rPr lang="ru-RU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201 619,06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4361406"/>
                  </a:ext>
                </a:extLst>
              </a:tr>
              <a:tr h="38589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5  406 489,21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242625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13524F-4194-1EBD-8B2B-F83A4DCDB50D}"/>
              </a:ext>
            </a:extLst>
          </p:cNvPr>
          <p:cNvSpPr txBox="1"/>
          <p:nvPr/>
        </p:nvSpPr>
        <p:spPr>
          <a:xfrm>
            <a:off x="553576" y="1597981"/>
            <a:ext cx="283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4960" y="1700312"/>
            <a:ext cx="2185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РАСХОДЫ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814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38" y="342900"/>
            <a:ext cx="8596312" cy="11161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70C0"/>
                </a:solidFill>
              </a:rPr>
              <a:t>Вы можете больше узнать о нашей деятельности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7A7CB5D-FC08-3309-A85D-EFD3FF4F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62"/>
            <a:ext cx="10731366" cy="39761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628011, </a:t>
            </a:r>
            <a:r>
              <a:rPr lang="ru-RU" b="1" i="1" dirty="0">
                <a:solidFill>
                  <a:srgbClr val="FF0000"/>
                </a:solidFill>
              </a:rPr>
              <a:t>город Ханты-Мансийск, улица Пионерская, 27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контактный телефон 8(3467) 320-976</a:t>
            </a:r>
          </a:p>
          <a:p>
            <a:r>
              <a:rPr lang="ru-RU" b="1" u="sng" dirty="0">
                <a:solidFill>
                  <a:srgbClr val="FF0000"/>
                </a:solidFill>
                <a:hlinkClick r:id="rId2"/>
              </a:rPr>
              <a:t>Сайт  Ханты-Мансийской общественной региональной организации общероссийской общественной организации «Всероссийское общество инвалидов</a:t>
            </a:r>
            <a:r>
              <a:rPr lang="ru-RU" b="1" u="sng" dirty="0" smtClean="0">
                <a:solidFill>
                  <a:srgbClr val="FF0000"/>
                </a:solidFill>
                <a:hlinkClick r:id="rId2"/>
              </a:rPr>
              <a:t>» -</a:t>
            </a:r>
            <a:r>
              <a:rPr lang="ru-RU" b="1" u="sng" dirty="0" smtClean="0">
                <a:solidFill>
                  <a:schemeClr val="accent1"/>
                </a:solidFill>
              </a:rPr>
              <a:t> </a:t>
            </a:r>
            <a:r>
              <a:rPr lang="en-US" b="1" u="sng" dirty="0" smtClean="0">
                <a:solidFill>
                  <a:schemeClr val="accent1"/>
                </a:solidFill>
              </a:rPr>
              <a:t>https://voi-86.ru/</a:t>
            </a:r>
            <a:endParaRPr lang="en-US" b="1" i="1" u="sng" dirty="0">
              <a:solidFill>
                <a:schemeClr val="accent1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  <a:hlinkClick r:id="rId3"/>
              </a:rPr>
              <a:t>Электронная почта-</a:t>
            </a:r>
            <a:r>
              <a:rPr lang="en-US" b="1" i="1" u="sng" dirty="0" smtClean="0">
                <a:solidFill>
                  <a:srgbClr val="FF0000"/>
                </a:solidFill>
                <a:hlinkClick r:id="rId3"/>
              </a:rPr>
              <a:t>hmao-voi@mail.ru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endParaRPr lang="ru-RU" b="1" i="1" u="sng" dirty="0"/>
          </a:p>
          <a:p>
            <a:pPr>
              <a:spcBef>
                <a:spcPts val="0"/>
              </a:spcBef>
              <a:buNone/>
            </a:pPr>
            <a:endParaRPr lang="ru-RU" i="1" u="sng" dirty="0">
              <a:solidFill>
                <a:schemeClr val="tx1"/>
              </a:solidFill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-1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74" name="AutoShape 2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167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акладка_6">
            <a:hlinkClick r:id="" action="ppaction://macro?name=S2_6"/>
            <a:extLst>
              <a:ext uri="{FF2B5EF4-FFF2-40B4-BE49-F238E27FC236}">
                <a16:creationId xmlns="" xmlns:a16="http://schemas.microsoft.com/office/drawing/2014/main" id="{23BD862F-5F1A-4BF3-8D32-F713D9A27726}"/>
              </a:ext>
            </a:extLst>
          </p:cNvPr>
          <p:cNvSpPr/>
          <p:nvPr/>
        </p:nvSpPr>
        <p:spPr>
          <a:xfrm>
            <a:off x="8278441" y="399106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Накладка_5">
            <a:hlinkClick r:id="" action="ppaction://macro?name=S2_5"/>
            <a:extLst>
              <a:ext uri="{FF2B5EF4-FFF2-40B4-BE49-F238E27FC236}">
                <a16:creationId xmlns="" xmlns:a16="http://schemas.microsoft.com/office/drawing/2014/main" id="{ED071A9F-8407-4E34-B0C8-4BF9BE44F0FF}"/>
              </a:ext>
            </a:extLst>
          </p:cNvPr>
          <p:cNvSpPr/>
          <p:nvPr/>
        </p:nvSpPr>
        <p:spPr>
          <a:xfrm>
            <a:off x="8326329" y="4898265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Накладка_4">
            <a:hlinkClick r:id="" action="ppaction://macro?name=S2_4"/>
            <a:extLst>
              <a:ext uri="{FF2B5EF4-FFF2-40B4-BE49-F238E27FC236}">
                <a16:creationId xmlns="" xmlns:a16="http://schemas.microsoft.com/office/drawing/2014/main" id="{883B8FD4-6EDD-46B1-95D0-BB2E0A74DA30}"/>
              </a:ext>
            </a:extLst>
          </p:cNvPr>
          <p:cNvSpPr/>
          <p:nvPr/>
        </p:nvSpPr>
        <p:spPr>
          <a:xfrm>
            <a:off x="9546327" y="542235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Накладка_3">
            <a:hlinkClick r:id="" action="ppaction://macro?name=S2_3"/>
            <a:extLst>
              <a:ext uri="{FF2B5EF4-FFF2-40B4-BE49-F238E27FC236}">
                <a16:creationId xmlns="" xmlns:a16="http://schemas.microsoft.com/office/drawing/2014/main" id="{BB7A5230-D70B-45EC-BB92-F3720735343A}"/>
              </a:ext>
            </a:extLst>
          </p:cNvPr>
          <p:cNvSpPr/>
          <p:nvPr/>
        </p:nvSpPr>
        <p:spPr>
          <a:xfrm>
            <a:off x="10736089" y="4901860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Накладка_2">
            <a:hlinkClick r:id="" action="ppaction://macro?name=S2_2"/>
            <a:extLst>
              <a:ext uri="{FF2B5EF4-FFF2-40B4-BE49-F238E27FC236}">
                <a16:creationId xmlns="" xmlns:a16="http://schemas.microsoft.com/office/drawing/2014/main" id="{8D4651A0-3102-4D87-99F8-E6F816AD588B}"/>
              </a:ext>
            </a:extLst>
          </p:cNvPr>
          <p:cNvSpPr/>
          <p:nvPr/>
        </p:nvSpPr>
        <p:spPr>
          <a:xfrm>
            <a:off x="10717920" y="3955806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кладка_1">
            <a:hlinkClick r:id="" action="ppaction://macro?name=S2_1"/>
            <a:extLst>
              <a:ext uri="{FF2B5EF4-FFF2-40B4-BE49-F238E27FC236}">
                <a16:creationId xmlns="" xmlns:a16="http://schemas.microsoft.com/office/drawing/2014/main" id="{8C1ED83D-672F-4B5B-AF48-45DA42C78C13}"/>
              </a:ext>
            </a:extLst>
          </p:cNvPr>
          <p:cNvSpPr/>
          <p:nvPr/>
        </p:nvSpPr>
        <p:spPr>
          <a:xfrm>
            <a:off x="9509760" y="3395068"/>
            <a:ext cx="1166788" cy="560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акладка_0">
            <a:hlinkClick r:id="" action="ppaction://macro?name=S2_0"/>
            <a:extLst>
              <a:ext uri="{FF2B5EF4-FFF2-40B4-BE49-F238E27FC236}">
                <a16:creationId xmlns="" xmlns:a16="http://schemas.microsoft.com/office/drawing/2014/main" id="{C3701C2C-E1FD-4128-844D-349446574430}"/>
              </a:ext>
            </a:extLst>
          </p:cNvPr>
          <p:cNvSpPr/>
          <p:nvPr/>
        </p:nvSpPr>
        <p:spPr>
          <a:xfrm>
            <a:off x="9480804" y="4081819"/>
            <a:ext cx="1250832" cy="1279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S2_6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861" y="60445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S2_5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861" y="546719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S2_4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1288" y="48982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S2_3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861" y="4319716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S2_2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5259" y="3743497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S2_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191449" y="3136883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C126E885-9EB9-0F71-D2B6-34F9ED4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29" y="473825"/>
            <a:ext cx="8596312" cy="448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>
                <a:solidFill>
                  <a:srgbClr val="0070C0"/>
                </a:solidFill>
              </a:rPr>
              <a:t>Краткая информация об </a:t>
            </a:r>
            <a:r>
              <a:rPr lang="ru-RU" sz="3200" dirty="0" smtClean="0">
                <a:solidFill>
                  <a:srgbClr val="0070C0"/>
                </a:solidFill>
              </a:rPr>
              <a:t>организации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и руководителе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BCE66C5D-B4A7-2C7F-7A5B-1E24C292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77" y="1756720"/>
            <a:ext cx="8596312" cy="4662066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i="1" dirty="0" smtClean="0">
                <a:solidFill>
                  <a:srgbClr val="FF0000"/>
                </a:solidFill>
              </a:rPr>
              <a:t>Дата, месяц и год  </a:t>
            </a:r>
            <a:r>
              <a:rPr lang="ru-RU" sz="6400" b="1" i="1" dirty="0">
                <a:solidFill>
                  <a:srgbClr val="FF0000"/>
                </a:solidFill>
              </a:rPr>
              <a:t>образования организации – </a:t>
            </a:r>
            <a:r>
              <a:rPr lang="ru-RU" sz="6400" b="1" i="1" dirty="0" smtClean="0">
                <a:solidFill>
                  <a:srgbClr val="FF0000"/>
                </a:solidFill>
              </a:rPr>
              <a:t>17.04.1998г.</a:t>
            </a:r>
            <a:endParaRPr lang="ru-RU" sz="6400" b="1" i="1" dirty="0">
              <a:solidFill>
                <a:srgbClr val="FF0000"/>
              </a:solidFill>
            </a:endParaRPr>
          </a:p>
          <a:p>
            <a:r>
              <a:rPr lang="ru-RU" sz="6400" b="1" i="1" dirty="0">
                <a:solidFill>
                  <a:srgbClr val="FF0000"/>
                </a:solidFill>
              </a:rPr>
              <a:t>Количество </a:t>
            </a:r>
            <a:r>
              <a:rPr lang="ru-RU" sz="6400" b="1" i="1" dirty="0" smtClean="0">
                <a:solidFill>
                  <a:srgbClr val="FF0000"/>
                </a:solidFill>
              </a:rPr>
              <a:t>первичных ячеек организации - 17</a:t>
            </a:r>
            <a:endParaRPr lang="ru-RU" sz="6400" b="1" i="1" dirty="0">
              <a:solidFill>
                <a:srgbClr val="FF0000"/>
              </a:solidFill>
            </a:endParaRPr>
          </a:p>
          <a:p>
            <a:r>
              <a:rPr lang="ru-RU" sz="6400" b="1" i="1" dirty="0">
                <a:solidFill>
                  <a:srgbClr val="FF0000"/>
                </a:solidFill>
              </a:rPr>
              <a:t>Количество </a:t>
            </a:r>
            <a:r>
              <a:rPr lang="ru-RU" sz="6400" b="1" i="1" dirty="0" smtClean="0">
                <a:solidFill>
                  <a:srgbClr val="FF0000"/>
                </a:solidFill>
              </a:rPr>
              <a:t>членов ХМАО ВОИ - 5922</a:t>
            </a:r>
            <a:endParaRPr lang="ru-RU" sz="6400" b="1" i="1" dirty="0">
              <a:solidFill>
                <a:srgbClr val="FF0000"/>
              </a:solidFill>
            </a:endParaRPr>
          </a:p>
          <a:p>
            <a:r>
              <a:rPr lang="ru-RU" sz="6400" b="1" i="1" dirty="0">
                <a:solidFill>
                  <a:srgbClr val="FF0000"/>
                </a:solidFill>
              </a:rPr>
              <a:t>Количество инвалидов в </a:t>
            </a:r>
            <a:r>
              <a:rPr lang="ru-RU" sz="6400" b="1" i="1" dirty="0" smtClean="0">
                <a:solidFill>
                  <a:srgbClr val="FF0000"/>
                </a:solidFill>
              </a:rPr>
              <a:t>Вашем муниципалитете на  </a:t>
            </a:r>
            <a:r>
              <a:rPr lang="ru-RU" sz="6400" b="1" i="1" dirty="0">
                <a:solidFill>
                  <a:srgbClr val="FF0000"/>
                </a:solidFill>
              </a:rPr>
              <a:t>31 декабря </a:t>
            </a:r>
            <a:r>
              <a:rPr lang="ru-RU" sz="6400" b="1" i="1" dirty="0" smtClean="0">
                <a:solidFill>
                  <a:srgbClr val="FF0000"/>
                </a:solidFill>
              </a:rPr>
              <a:t>2023 </a:t>
            </a:r>
            <a:r>
              <a:rPr lang="ru-RU" sz="6400" b="1" i="1" dirty="0">
                <a:solidFill>
                  <a:srgbClr val="FF0000"/>
                </a:solidFill>
              </a:rPr>
              <a:t>г. </a:t>
            </a:r>
            <a:r>
              <a:rPr lang="ru-RU" sz="6400" b="1" i="1" dirty="0" smtClean="0">
                <a:solidFill>
                  <a:srgbClr val="FF0000"/>
                </a:solidFill>
              </a:rPr>
              <a:t>- 60888</a:t>
            </a:r>
            <a:endParaRPr lang="ru-RU" sz="6400" b="1" i="1" dirty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Дата, месяц и год избрания председателем ХМАО ВОИ – 28.09.2023г.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Сайт, социальные сети Вашей организации - </a:t>
            </a:r>
            <a:r>
              <a:rPr lang="en-US" sz="6400" b="1" i="1" dirty="0" smtClean="0">
                <a:solidFill>
                  <a:srgbClr val="FF0000"/>
                </a:solidFill>
                <a:hlinkClick r:id="rId3"/>
              </a:rPr>
              <a:t>https://voi-86.ru/</a:t>
            </a:r>
            <a:r>
              <a:rPr lang="ru-RU" sz="6400" b="1" i="1" dirty="0" smtClean="0">
                <a:solidFill>
                  <a:srgbClr val="FF0000"/>
                </a:solidFill>
              </a:rPr>
              <a:t> , </a:t>
            </a:r>
            <a:r>
              <a:rPr lang="en-US" sz="6400" b="1" i="1" dirty="0" smtClean="0">
                <a:solidFill>
                  <a:srgbClr val="FF0000"/>
                </a:solidFill>
                <a:hlinkClick r:id="rId4"/>
              </a:rPr>
              <a:t>https://vk.com/hmaovoi</a:t>
            </a:r>
            <a:r>
              <a:rPr lang="ru-RU" sz="64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 628011, г. Ханты-Мансийск, ул. Пионерская, д. 27, 8(3467) 320-976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Председатель ХМАО ВОИ  - Ивашева Роза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Вахаевна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Секретарь Попечительского Совета КЦСОН</a:t>
            </a: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Член рабочей группы Департамента социального развития  населения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ХМАО-Югры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Член рабочей группы Департамента внутренней политики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ХМАО-Югры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Член рабочей группы ГБУ МСЭ в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ХМАО-Югре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Член Общественного Совета Департамента труда и занятости населения 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ХМАО-Югры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Член Штаба действий в интересах инвалидов в </a:t>
            </a:r>
            <a:r>
              <a:rPr lang="ru-RU" sz="6400" b="1" i="1" dirty="0" err="1" smtClean="0">
                <a:solidFill>
                  <a:srgbClr val="FF0000"/>
                </a:solidFill>
              </a:rPr>
              <a:t>ХМАО-Югре</a:t>
            </a:r>
            <a:endParaRPr lang="ru-RU" sz="6400" b="1" i="1" dirty="0" smtClean="0">
              <a:solidFill>
                <a:srgbClr val="FF0000"/>
              </a:solidFill>
            </a:endParaRPr>
          </a:p>
          <a:p>
            <a:r>
              <a:rPr lang="ru-RU" sz="6400" b="1" i="1" dirty="0" smtClean="0">
                <a:solidFill>
                  <a:srgbClr val="FF0000"/>
                </a:solidFill>
              </a:rPr>
              <a:t>Председатель  Правления, Президиума ХМАО ВОИ</a:t>
            </a:r>
          </a:p>
          <a:p>
            <a:endParaRPr lang="ru-RU" sz="6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8" name="Slide Number Placeholder 5">
            <a:extLst>
              <a:ext uri="{FF2B5EF4-FFF2-40B4-BE49-F238E27FC236}">
                <a16:creationId xmlns="" xmlns:a16="http://schemas.microsoft.com/office/drawing/2014/main" id="{657F2530-EEF4-4DA6-8C7A-148E1AB8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745" y="6467157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57F04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DD9FF70-5C9E-496A-BC8A-B2570B9562AF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50" name="S2_61" hidden="1">
            <a:extLst>
              <a:ext uri="{FF2B5EF4-FFF2-40B4-BE49-F238E27FC236}">
                <a16:creationId xmlns=""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165" y="60438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S2_51" hidden="1">
            <a:extLst>
              <a:ext uri="{FF2B5EF4-FFF2-40B4-BE49-F238E27FC236}">
                <a16:creationId xmlns=""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165" y="5466494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2" name="S2_41" hidden="1">
            <a:extLst>
              <a:ext uri="{FF2B5EF4-FFF2-40B4-BE49-F238E27FC236}">
                <a16:creationId xmlns=""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0592" y="48975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3" name="S2_31" hidden="1">
            <a:extLst>
              <a:ext uri="{FF2B5EF4-FFF2-40B4-BE49-F238E27FC236}">
                <a16:creationId xmlns=""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165" y="431902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S2_21" hidden="1">
            <a:extLst>
              <a:ext uri="{FF2B5EF4-FFF2-40B4-BE49-F238E27FC236}">
                <a16:creationId xmlns=""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4563" y="3742801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S2_11" hidden="1">
            <a:extLst>
              <a:ext uri="{FF2B5EF4-FFF2-40B4-BE49-F238E27FC236}">
                <a16:creationId xmlns=""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206063" y="312644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73C2C30-91EC-E795-AC2B-2731C75A47D4}"/>
              </a:ext>
            </a:extLst>
          </p:cNvPr>
          <p:cNvSpPr/>
          <p:nvPr/>
        </p:nvSpPr>
        <p:spPr>
          <a:xfrm>
            <a:off x="1751561" y="124691"/>
            <a:ext cx="8090708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1030" name="AutoShape 6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 descr="-5343957820929857877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065" y="3283527"/>
            <a:ext cx="2939935" cy="3408218"/>
          </a:xfrm>
          <a:prstGeom prst="rect">
            <a:avLst/>
          </a:prstGeom>
        </p:spPr>
      </p:pic>
      <p:pic>
        <p:nvPicPr>
          <p:cNvPr id="30" name="Рисунок 29" descr="eaJXcYCnWO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8815" y="0"/>
            <a:ext cx="2973186" cy="318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39" grpId="0"/>
      <p:bldP spid="38" grpId="0"/>
      <p:bldP spid="83" grpId="0"/>
      <p:bldP spid="7" grpId="0"/>
      <p:bldP spid="84" grpId="0"/>
      <p:bldP spid="45" grpId="0" animBg="1"/>
      <p:bldP spid="44" grpId="0" animBg="1"/>
      <p:bldP spid="43" grpId="0" animBg="1"/>
      <p:bldP spid="42" grpId="0" animBg="1"/>
      <p:bldP spid="82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77" y="563328"/>
            <a:ext cx="8171848" cy="982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</a:rPr>
              <a:t>Защита прав и законных интересов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0" y="1581150"/>
            <a:ext cx="9842269" cy="4728210"/>
          </a:xfrm>
        </p:spPr>
        <p:txBody>
          <a:bodyPr numCol="3">
            <a:noAutofit/>
          </a:bodyPr>
          <a:lstStyle/>
          <a:p>
            <a:pPr>
              <a:lnSpc>
                <a:spcPct val="120000"/>
              </a:lnSpc>
            </a:pPr>
            <a:r>
              <a:rPr lang="ru-RU" sz="800" b="1" i="1" dirty="0">
                <a:solidFill>
                  <a:srgbClr val="FF0000"/>
                </a:solidFill>
                <a:latin typeface="Bahnschrift" pitchFamily="34" charset="0"/>
              </a:rPr>
              <a:t>Участвуя в обсуждении нормативно-правовых актов регионального уровня добились принятие следующих решений для повышения качества жизни инвалидов и их </a:t>
            </a:r>
            <a:r>
              <a:rPr lang="ru-RU" sz="800" b="1" i="1" dirty="0" smtClean="0">
                <a:solidFill>
                  <a:srgbClr val="FF0000"/>
                </a:solidFill>
                <a:latin typeface="Bahnschrift" pitchFamily="34" charset="0"/>
              </a:rPr>
              <a:t>семей: </a:t>
            </a:r>
            <a:r>
              <a:rPr lang="ru-RU" sz="800" b="1" dirty="0" smtClean="0">
                <a:solidFill>
                  <a:srgbClr val="FF0000"/>
                </a:solidFill>
                <a:latin typeface="Bahnschrift" pitchFamily="34" charset="0"/>
              </a:rPr>
              <a:t>Социальная 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политика и нормотворческая деятельность Ханты-Мансийского автономного округа — Югры (далее также – Югра) с учетом высокого уровня социально-экономического развития региона направлена на улучшение качества жизни населения, и, как следствие, укрепление возможности реализации конституционных прав граждан, в том числе лиц с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инвалидизирующими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заболеваниями, в связи с чем для Уполномоченного по правам человека в автономном округе в работе с данной категорией граждан важно проанализировать именно в этом аспекте насколько беспрепятственно обеспечиваются права инвалидов, какие имеются субъективные и объективные причины, влияющие на реализацию их прав, какие имеются случаи нарушения законных интересов инвалида и какие меры предприняты или необходимо предпринять для восстановления нарушенных прав граждан в случаях, когда такие нарушения имеются.</a:t>
            </a:r>
            <a:endParaRPr lang="ru-RU" sz="800" b="1" i="1" dirty="0">
              <a:solidFill>
                <a:srgbClr val="FF0000"/>
              </a:solidFill>
              <a:latin typeface="Bahnschrift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В 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Югре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активно развивается институт общественных помощников Уполномоченного по правам человека, в эту команду охотно принимаются активисты из числа инвалидов, родителей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          детей-инвалидов,    что позволяет провести более объективный анализ и оценку состояния дел по обеспечению защиты прав, свобод и законных интересов данной категории граждан.</a:t>
            </a:r>
          </a:p>
          <a:p>
            <a:pPr>
              <a:lnSpc>
                <a:spcPct val="120000"/>
              </a:lnSpc>
            </a:pPr>
            <a:r>
              <a:rPr lang="ru-RU" sz="800" b="1" i="1" dirty="0">
                <a:solidFill>
                  <a:srgbClr val="FF0000"/>
                </a:solidFill>
                <a:latin typeface="Bahnschrift" pitchFamily="34" charset="0"/>
              </a:rPr>
              <a:t>I. Меры социальной поддержки инвалидам и семьям с детьми-инвалидами:</a:t>
            </a:r>
            <a:endParaRPr lang="ru-RU" sz="800" b="1" dirty="0">
              <a:solidFill>
                <a:srgbClr val="FF0000"/>
              </a:solidFill>
              <a:latin typeface="Bahnschrift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1.Компенсация расходов на оплату занимаемого жилого помещения, коммунальных услуг и взносов на капитальный ремонт. Предоставляется в размере 50 процентов расходов на оплату жилых помещений государственного или муниципального жилищного фонда и коммунальных услуг независимо от принадлежности жилищного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фонда.Расчет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компенсации осуществляется Центром социальных выплат исходя из нормативов потребления коммунальных услуг, тарифов на оплату жилого помещения и коммунальных услуг, установленных в соответствии с действующим законодательством.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Порядок предоставления компенсации установлен постановлением Правительства Ханты-Мансийского автономного округа –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Югры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от 30.10.2007 № 260-п.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 2.Обеспечение техническими средствами реабилитации (ТСР). Порядок обеспечения утвержден постановлением Правительства Ханты-Мансийского автономного округа –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Югры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от 07.04.2016 № 123-п «О сертификатах на приобретение технических средств реабилитации и оплату услуг по их ремонту для предоставления отдельным категориям инвалидов».Инвалидам, имеющих в индивидуальной программе реабилитации или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абилитации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рекомендации по обеспечению ТСР осуществляется выдача сертификата на приобретение ТСР на основании которого гражданин заключает договор купли-продажи с поставщиком ТСР. Центр социальных выплат перечисляет средства непосредственно поставщику ТСР в размере не более  финансового обеспечения сертификата.</a:t>
            </a:r>
          </a:p>
          <a:p>
            <a:pPr>
              <a:lnSpc>
                <a:spcPct val="120000"/>
              </a:lnSpc>
            </a:pPr>
            <a:r>
              <a:rPr lang="ru-RU" sz="800" b="1" i="1" dirty="0">
                <a:solidFill>
                  <a:srgbClr val="FF0000"/>
                </a:solidFill>
                <a:latin typeface="Bahnschrift" pitchFamily="34" charset="0"/>
              </a:rPr>
              <a:t>I. Меры социальной поддержки инвалидам и семьям с детьми-инвалидами:</a:t>
            </a:r>
            <a:endParaRPr lang="ru-RU" sz="800" b="1" dirty="0">
              <a:solidFill>
                <a:srgbClr val="FF0000"/>
              </a:solidFill>
              <a:latin typeface="Bahnschrift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1.Компенсация расходов на оплату занимаемого жилого помещения, коммунальных услуг и взносов на капитальный ремонт. Предоставляется в размере 50 процентов расходов на оплату жилых помещений государственного или муниципального жилищного фонда и коммунальных услуг независимо от принадлежности жилищного фонда.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Расчет компенсации осуществляется Центром социальных выплат исходя из нормативов потребления коммунальных услуг, тарифов на оплату жилого помещения и коммунальных услуг, установленных в соответствии с действующим законодательством.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Порядок предоставления компенсации установлен постановлением Правительства Ханты-Мансийского автономного округа – </a:t>
            </a:r>
            <a:r>
              <a:rPr lang="ru-RU" sz="800" b="1" dirty="0" err="1">
                <a:solidFill>
                  <a:srgbClr val="FF0000"/>
                </a:solidFill>
                <a:latin typeface="Bahnschrift" pitchFamily="34" charset="0"/>
              </a:rPr>
              <a:t>Югры</a:t>
            </a: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 от 30.10.2007 № 260-п.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  <a:latin typeface="Bahnschrift" pitchFamily="34" charset="0"/>
              </a:rPr>
              <a:t> 2.Обеспечение техническими средствами реабилитации </a:t>
            </a:r>
            <a:r>
              <a:rPr lang="ru-RU" sz="800" b="1" dirty="0" smtClean="0">
                <a:solidFill>
                  <a:srgbClr val="FF0000"/>
                </a:solidFill>
                <a:latin typeface="Bahnschrift" pitchFamily="34" charset="0"/>
              </a:rPr>
              <a:t>(ТСР).</a:t>
            </a:r>
          </a:p>
          <a:p>
            <a:pPr>
              <a:lnSpc>
                <a:spcPct val="120000"/>
              </a:lnSpc>
            </a:pPr>
            <a:r>
              <a:rPr lang="ru-RU" sz="800" b="1" dirty="0" smtClean="0">
                <a:solidFill>
                  <a:srgbClr val="FF0000"/>
                </a:solidFill>
              </a:rPr>
              <a:t>В Ханты-Мансийском автономном округе – </a:t>
            </a:r>
            <a:r>
              <a:rPr lang="ru-RU" sz="800" b="1" dirty="0" err="1" smtClean="0">
                <a:solidFill>
                  <a:srgbClr val="FF0000"/>
                </a:solidFill>
              </a:rPr>
              <a:t>Югре</a:t>
            </a:r>
            <a:r>
              <a:rPr lang="ru-RU" sz="800" b="1" dirty="0" smtClean="0">
                <a:solidFill>
                  <a:srgbClr val="FF0000"/>
                </a:solidFill>
              </a:rPr>
              <a:t> 60 888 человек получают выплаты по инвалидности. Из них 8 067 являются детьми-инвалидами, на родителей которых ложится их воспитание, уход и адаптация</a:t>
            </a:r>
            <a:endParaRPr lang="ru-RU" sz="800" b="1" dirty="0">
              <a:solidFill>
                <a:srgbClr val="FF0000"/>
              </a:solidFill>
              <a:latin typeface="Bahnschrift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96287B-4DC9-8569-8A1D-29CBAB5B6FC3}"/>
              </a:ext>
            </a:extLst>
          </p:cNvPr>
          <p:cNvSpPr txBox="1"/>
          <p:nvPr/>
        </p:nvSpPr>
        <p:spPr>
          <a:xfrm>
            <a:off x="8890715" y="403538"/>
            <a:ext cx="247703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Рекомендуется </a:t>
            </a:r>
          </a:p>
          <a:p>
            <a:r>
              <a:rPr lang="ru-RU" sz="1400" dirty="0"/>
              <a:t>не более 3 слайдов </a:t>
            </a:r>
          </a:p>
          <a:p>
            <a:r>
              <a:rPr lang="ru-RU" sz="1400" dirty="0"/>
              <a:t>по данному направлению</a:t>
            </a:r>
          </a:p>
        </p:txBody>
      </p:sp>
      <p:pic>
        <p:nvPicPr>
          <p:cNvPr id="14337" name="Picture 1" descr="C:\Users\Роза\Downloads\губернатор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7300" y="249382"/>
            <a:ext cx="3074324" cy="13300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5876" y="0"/>
            <a:ext cx="6550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8" name="Рисунок 7" descr="сидя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1651" y="5676391"/>
            <a:ext cx="2100349" cy="1181609"/>
          </a:xfrm>
          <a:prstGeom prst="rect">
            <a:avLst/>
          </a:prstGeom>
        </p:spPr>
      </p:pic>
      <p:pic>
        <p:nvPicPr>
          <p:cNvPr id="10242" name="Picture 2" descr="http://centr-sozvezdie.ucoz.com/_nw/3/66272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2022" y="1629295"/>
            <a:ext cx="2249978" cy="387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328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6" y="0"/>
            <a:ext cx="6024795" cy="187789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r>
              <a:rPr lang="ru-RU" sz="1800" dirty="0" smtClean="0">
                <a:solidFill>
                  <a:srgbClr val="0070C0"/>
                </a:solidFill>
              </a:rPr>
              <a:t>Профориентация</a:t>
            </a:r>
            <a:r>
              <a:rPr lang="ru-RU" sz="1800" dirty="0">
                <a:solidFill>
                  <a:srgbClr val="0070C0"/>
                </a:solidFill>
              </a:rPr>
              <a:t>, образование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     и трудоустройство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3" y="2019994"/>
            <a:ext cx="5145578" cy="2726574"/>
          </a:xfrm>
        </p:spPr>
        <p:txBody>
          <a:bodyPr numCol="2">
            <a:noAutofit/>
          </a:bodyPr>
          <a:lstStyle/>
          <a:p>
            <a:pPr algn="just">
              <a:buNone/>
            </a:pPr>
            <a:r>
              <a:rPr lang="ru-RU" sz="1050" b="1" i="1" dirty="0" smtClean="0">
                <a:solidFill>
                  <a:srgbClr val="0070C0"/>
                </a:solidFill>
              </a:rPr>
              <a:t>Взаимодействуя </a:t>
            </a:r>
            <a:r>
              <a:rPr lang="ru-RU" sz="1050" b="1" i="1" dirty="0">
                <a:solidFill>
                  <a:srgbClr val="0070C0"/>
                </a:solidFill>
              </a:rPr>
              <a:t>с ВУЗами, учреждениями среднего профессионального, </a:t>
            </a:r>
            <a:r>
              <a:rPr lang="ru-RU" sz="1050" b="1" i="1" dirty="0" smtClean="0">
                <a:solidFill>
                  <a:srgbClr val="0070C0"/>
                </a:solidFill>
              </a:rPr>
              <a:t>среднего </a:t>
            </a:r>
            <a:r>
              <a:rPr lang="ru-RU" sz="1050" b="1" i="1" dirty="0">
                <a:solidFill>
                  <a:srgbClr val="0070C0"/>
                </a:solidFill>
              </a:rPr>
              <a:t>и дошкольного </a:t>
            </a:r>
            <a:r>
              <a:rPr lang="ru-RU" sz="1050" b="1" i="1" dirty="0" smtClean="0">
                <a:solidFill>
                  <a:srgbClr val="0070C0"/>
                </a:solidFill>
              </a:rPr>
              <a:t>образования мы добились </a:t>
            </a:r>
            <a:r>
              <a:rPr lang="ru-RU" sz="1050" b="1" i="1" dirty="0">
                <a:solidFill>
                  <a:srgbClr val="0070C0"/>
                </a:solidFill>
              </a:rPr>
              <a:t>создания доступной </a:t>
            </a:r>
            <a:r>
              <a:rPr lang="ru-RU" sz="1050" b="1" i="1" dirty="0" smtClean="0">
                <a:solidFill>
                  <a:srgbClr val="0070C0"/>
                </a:solidFill>
              </a:rPr>
              <a:t>  среды </a:t>
            </a:r>
            <a:r>
              <a:rPr lang="ru-RU" sz="1050" b="1" i="1" dirty="0">
                <a:solidFill>
                  <a:srgbClr val="0070C0"/>
                </a:solidFill>
              </a:rPr>
              <a:t>в образовательных организациях, в которых учатся   </a:t>
            </a:r>
            <a:r>
              <a:rPr lang="ru-RU" sz="1050" b="1" i="1" dirty="0" smtClean="0">
                <a:solidFill>
                  <a:srgbClr val="0070C0"/>
                </a:solidFill>
              </a:rPr>
              <a:t>120 студента </a:t>
            </a:r>
            <a:r>
              <a:rPr lang="ru-RU" sz="1050" b="1" i="1" dirty="0">
                <a:solidFill>
                  <a:srgbClr val="0070C0"/>
                </a:solidFill>
              </a:rPr>
              <a:t>из числа </a:t>
            </a:r>
            <a:r>
              <a:rPr lang="ru-RU" sz="1050" b="1" i="1" dirty="0" smtClean="0">
                <a:solidFill>
                  <a:srgbClr val="0070C0"/>
                </a:solidFill>
              </a:rPr>
              <a:t>инвалидов. </a:t>
            </a:r>
          </a:p>
          <a:p>
            <a:pPr algn="just">
              <a:buNone/>
            </a:pPr>
            <a:r>
              <a:rPr lang="ru-RU" sz="1050" b="1" i="1" dirty="0" smtClean="0">
                <a:solidFill>
                  <a:srgbClr val="0070C0"/>
                </a:solidFill>
              </a:rPr>
              <a:t>Взаимодействуя с органами занятости  населения мы </a:t>
            </a:r>
            <a:r>
              <a:rPr lang="ru-RU" sz="1050" b="1" i="1" dirty="0">
                <a:solidFill>
                  <a:srgbClr val="0070C0"/>
                </a:solidFill>
              </a:rPr>
              <a:t>помогли </a:t>
            </a:r>
            <a:r>
              <a:rPr lang="ru-RU" sz="1050" b="1" i="1" dirty="0" smtClean="0">
                <a:solidFill>
                  <a:srgbClr val="0070C0"/>
                </a:solidFill>
              </a:rPr>
              <a:t>трудоустроиться   26 инвалидам.</a:t>
            </a:r>
          </a:p>
          <a:p>
            <a:pPr algn="just">
              <a:buNone/>
            </a:pPr>
            <a:r>
              <a:rPr lang="ru-RU" sz="1050" b="1" i="1" dirty="0" smtClean="0">
                <a:solidFill>
                  <a:srgbClr val="0070C0"/>
                </a:solidFill>
              </a:rPr>
              <a:t>На </a:t>
            </a:r>
            <a:r>
              <a:rPr lang="ru-RU" sz="1050" b="1" i="1" dirty="0">
                <a:solidFill>
                  <a:srgbClr val="0070C0"/>
                </a:solidFill>
              </a:rPr>
              <a:t>учете в Центре занятости стоит </a:t>
            </a:r>
            <a:r>
              <a:rPr lang="ru-RU" sz="1050" b="1" i="1" dirty="0" smtClean="0">
                <a:solidFill>
                  <a:srgbClr val="0070C0"/>
                </a:solidFill>
              </a:rPr>
              <a:t>324 инвалида</a:t>
            </a:r>
            <a:endParaRPr lang="ru-RU" sz="1050" b="1" i="1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1050" b="1" i="1" dirty="0" smtClean="0">
                <a:solidFill>
                  <a:srgbClr val="0070C0"/>
                </a:solidFill>
              </a:rPr>
              <a:t>В </a:t>
            </a:r>
            <a:r>
              <a:rPr lang="ru-RU" sz="1050" b="1" i="1" dirty="0">
                <a:solidFill>
                  <a:srgbClr val="0070C0"/>
                </a:solidFill>
              </a:rPr>
              <a:t>системе ХМАО ВОИ в региональных и местных </a:t>
            </a:r>
            <a:r>
              <a:rPr lang="ru-RU" sz="1050" b="1" i="1" dirty="0" smtClean="0">
                <a:solidFill>
                  <a:srgbClr val="0070C0"/>
                </a:solidFill>
              </a:rPr>
              <a:t> организациях </a:t>
            </a:r>
            <a:r>
              <a:rPr lang="ru-RU" sz="1050" b="1" i="1" dirty="0">
                <a:solidFill>
                  <a:srgbClr val="0070C0"/>
                </a:solidFill>
              </a:rPr>
              <a:t>работает  </a:t>
            </a:r>
            <a:r>
              <a:rPr lang="ru-RU" sz="1050" b="1" i="1" dirty="0" smtClean="0">
                <a:solidFill>
                  <a:srgbClr val="0070C0"/>
                </a:solidFill>
              </a:rPr>
              <a:t>353 инвалида</a:t>
            </a:r>
          </a:p>
          <a:p>
            <a:pPr algn="just">
              <a:buNone/>
            </a:pPr>
            <a:r>
              <a:rPr lang="ru-RU" sz="1050" b="1" dirty="0" smtClean="0">
                <a:solidFill>
                  <a:srgbClr val="0070C0"/>
                </a:solidFill>
              </a:rPr>
              <a:t>В Ханты-Мансийском автономном округе с начала 2023 года было открыто 2300 вакансий для людей с ограниченными возможностями здоровья (ОВЗ). Специалисты сервиса </a:t>
            </a:r>
            <a:r>
              <a:rPr lang="ru-RU" sz="1050" b="1" dirty="0" err="1" smtClean="0">
                <a:solidFill>
                  <a:srgbClr val="0070C0"/>
                </a:solidFill>
              </a:rPr>
              <a:t>hh.ru</a:t>
            </a:r>
            <a:r>
              <a:rPr lang="ru-RU" sz="1050" b="1" dirty="0" smtClean="0">
                <a:solidFill>
                  <a:srgbClr val="0070C0"/>
                </a:solidFill>
              </a:rPr>
              <a:t> сообщили, что, по сравнению с прошлым годом, эта цифра выросла на 22 процента.</a:t>
            </a:r>
          </a:p>
          <a:p>
            <a:pPr algn="just"/>
            <a:endParaRPr lang="ru-RU" sz="105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1050" b="1" dirty="0" smtClean="0">
                <a:solidFill>
                  <a:srgbClr val="0070C0"/>
                </a:solidFill>
              </a:rPr>
              <a:t>       В </a:t>
            </a:r>
            <a:r>
              <a:rPr lang="ru-RU" sz="1050" b="1" dirty="0" err="1" smtClean="0">
                <a:solidFill>
                  <a:srgbClr val="0070C0"/>
                </a:solidFill>
              </a:rPr>
              <a:t>Югре</a:t>
            </a:r>
            <a:r>
              <a:rPr lang="ru-RU" sz="1050" b="1" dirty="0" smtClean="0">
                <a:solidFill>
                  <a:srgbClr val="0070C0"/>
                </a:solidFill>
              </a:rPr>
              <a:t> принято множество мер для поддержки людей с ОВЗ. Так 1 декабря правительством округа была утверждена новая социальная льгота. Теперь сопровождающие и опекуны детей-инвалидов смогут раз в год вместе с подопечными пройти бесплатный курс оздоровления в </a:t>
            </a:r>
            <a:r>
              <a:rPr lang="ru-RU" sz="1050" b="1" dirty="0" err="1" smtClean="0">
                <a:solidFill>
                  <a:srgbClr val="0070C0"/>
                </a:solidFill>
              </a:rPr>
              <a:t>соцорганизациях</a:t>
            </a:r>
            <a:r>
              <a:rPr lang="ru-RU" sz="1050" b="1" dirty="0" smtClean="0">
                <a:solidFill>
                  <a:srgbClr val="0070C0"/>
                </a:solidFill>
              </a:rPr>
              <a:t>.</a:t>
            </a:r>
            <a:endParaRPr lang="ru-RU" sz="105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7316" y="0"/>
            <a:ext cx="603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7" name="Рисунок 6" descr="кв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9635" y="4884542"/>
            <a:ext cx="2632365" cy="1973458"/>
          </a:xfrm>
          <a:prstGeom prst="rect">
            <a:avLst/>
          </a:prstGeom>
        </p:spPr>
      </p:pic>
      <p:pic>
        <p:nvPicPr>
          <p:cNvPr id="9" name="Рисунок 8" descr="83dVj0VD5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7722" y="2552007"/>
            <a:ext cx="3604278" cy="2344189"/>
          </a:xfrm>
          <a:prstGeom prst="rect">
            <a:avLst/>
          </a:prstGeom>
        </p:spPr>
      </p:pic>
      <p:pic>
        <p:nvPicPr>
          <p:cNvPr id="10" name="Рисунок 9" descr="табл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5855" y="133004"/>
            <a:ext cx="3796145" cy="2419004"/>
          </a:xfrm>
          <a:prstGeom prst="rect">
            <a:avLst/>
          </a:prstGeom>
        </p:spPr>
      </p:pic>
      <p:pic>
        <p:nvPicPr>
          <p:cNvPr id="9218" name="Picture 2" descr="https://svet33.ru/assets/images/april2018/buklet_trud_2018_a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621" y="4921135"/>
            <a:ext cx="4846321" cy="1936865"/>
          </a:xfrm>
          <a:prstGeom prst="rect">
            <a:avLst/>
          </a:prstGeom>
          <a:noFill/>
        </p:spPr>
      </p:pic>
      <p:pic>
        <p:nvPicPr>
          <p:cNvPr id="9220" name="Picture 4" descr="https://sun9-2.userapi.com/impg/E_ri1ZStfrOsBLZn8c4zaYze2AR83lN0t3nngA/iqFUatpYQpE.jpg?size=536x604&amp;quality=96&amp;sign=df366c4ac8bbb003a016db2b4d139496&amp;c_uniq_tag=qxhk28XiGIaPMPbBs_Gjci226_aa-Zxc0GfKbRYZ6Mk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8138" y="4887884"/>
            <a:ext cx="1554479" cy="1770611"/>
          </a:xfrm>
          <a:prstGeom prst="rect">
            <a:avLst/>
          </a:prstGeom>
          <a:noFill/>
        </p:spPr>
      </p:pic>
      <p:pic>
        <p:nvPicPr>
          <p:cNvPr id="9222" name="Picture 6" descr="https://sun9-79.userapi.com/impg/xingyLv28nWjj9Emn1cChbLm1pelJ5MX7pQXuw/GRxWJtODafM.jpg?size=453x604&amp;quality=96&amp;sign=d065e385f1d4c6af670297785b6ecbc1&amp;c_uniq_tag=PnNpGvRuUOOyUJa3oh7SCx7iBof_s88IvSeB75fzRM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318" y="4887884"/>
            <a:ext cx="2502129" cy="1820488"/>
          </a:xfrm>
          <a:prstGeom prst="rect">
            <a:avLst/>
          </a:prstGeom>
          <a:noFill/>
        </p:spPr>
      </p:pic>
      <p:pic>
        <p:nvPicPr>
          <p:cNvPr id="9224" name="Picture 8" descr="https://sun9-78.userapi.com/impg/A2HzpwGpFqrlVyJB25FYrDQvxf2xcHQmwJrQTA/T2n_pVm3kyk.jpg?size=453x604&amp;quality=95&amp;sign=0f86db5443e62b48e3ea7bac1582bc82&amp;c_uniq_tag=oKAtwh3qHs8xMajkmf_8ueb8W9fmBldYlC3QiZUrprU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8458" y="1753985"/>
            <a:ext cx="3206866" cy="3133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358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481" y="756458"/>
            <a:ext cx="9087744" cy="191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</a:rPr>
              <a:t>Программы по реабилитации и </a:t>
            </a:r>
            <a:r>
              <a:rPr lang="ru-RU" sz="2400" dirty="0" err="1" smtClean="0">
                <a:solidFill>
                  <a:srgbClr val="0070C0"/>
                </a:solidFill>
              </a:rPr>
              <a:t>абилитации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571106"/>
            <a:ext cx="8596312" cy="4166120"/>
          </a:xfrm>
        </p:spPr>
        <p:txBody>
          <a:bodyPr>
            <a:normAutofit/>
          </a:bodyPr>
          <a:lstStyle/>
          <a:p>
            <a:r>
              <a:rPr lang="ru-RU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Ханты-Мансийском автономном </a:t>
            </a:r>
            <a:r>
              <a:rPr lang="ru-RU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округе-Югре</a:t>
            </a:r>
            <a:r>
              <a:rPr lang="ru-RU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функционирую 24  реабилитационных центра регионального и местного уровня, где проходят реабилитацию и </a:t>
            </a:r>
            <a:r>
              <a:rPr lang="ru-RU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абилитацию</a:t>
            </a:r>
            <a:r>
              <a:rPr lang="ru-RU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члены местных организаций ХМАО ВОИ, дети-инвалиды.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382385"/>
            <a:ext cx="7343775" cy="382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cf2.ppt-online.org/files2/slide/u/UqXvOwB6G7jPA8m1iNEuoexcKHSIk2l3L0rCMasJT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71900"/>
            <a:ext cx="4371975" cy="3086100"/>
          </a:xfrm>
          <a:prstGeom prst="rect">
            <a:avLst/>
          </a:prstGeom>
          <a:noFill/>
        </p:spPr>
      </p:pic>
      <p:pic>
        <p:nvPicPr>
          <p:cNvPr id="11268" name="Picture 4" descr="https://raduga-kcson.ru/wp-content/uploads/2021/01/videostudiya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307" y="3714750"/>
            <a:ext cx="7189693" cy="3143250"/>
          </a:xfrm>
          <a:prstGeom prst="rect">
            <a:avLst/>
          </a:prstGeom>
          <a:noFill/>
        </p:spPr>
      </p:pic>
      <p:pic>
        <p:nvPicPr>
          <p:cNvPr id="11270" name="Picture 6" descr="https://sun9-25.userapi.com/impg/W8E-o5Cj6P7gaKLKJAUrBtTOp64OQDkYmKuZQw/9qcN4GNqJ6I.jpg?size=1280x905&amp;quality=96&amp;sign=7cee30a5d1f687ab42183f2c07909707&amp;c_uniq_tag=8q3Wl5JSBNNBsKnLtspd4vjzUpmajTnINJ22XwgoItI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2100" y="0"/>
            <a:ext cx="3009898" cy="3482788"/>
          </a:xfrm>
          <a:prstGeom prst="rect">
            <a:avLst/>
          </a:prstGeom>
          <a:noFill/>
        </p:spPr>
      </p:pic>
      <p:pic>
        <p:nvPicPr>
          <p:cNvPr id="8194" name="Picture 2" descr="https://ksc-alternativa.com.ru/wp-content/uploads/2023/05/%D0%91%D1%83%D0%BA%D0%BB%D0%B5%D1%82-2-1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26" y="1945177"/>
            <a:ext cx="5253644" cy="1729047"/>
          </a:xfrm>
          <a:prstGeom prst="rect">
            <a:avLst/>
          </a:prstGeom>
          <a:noFill/>
        </p:spPr>
      </p:pic>
      <p:pic>
        <p:nvPicPr>
          <p:cNvPr id="8196" name="Picture 4" descr="https://sun9-59.userapi.com/impg/gNcRgzl6MP8Mtez3muu6G8VyNNAoAuTiBozhoQ/B_wvJ98gxjk.jpg?size=861x564&amp;quality=95&amp;sign=97670801fe901338cafe4a68c5a5a73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8742" y="1762297"/>
            <a:ext cx="2435629" cy="207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228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88" y="460337"/>
            <a:ext cx="8475662" cy="9611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</a:t>
            </a:r>
            <a:r>
              <a:rPr lang="ru-RU" b="1" dirty="0">
                <a:solidFill>
                  <a:srgbClr val="0070C0"/>
                </a:solidFill>
              </a:rPr>
              <a:t>Реализованные Проекты с привлечением стороннего финансирования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03862"/>
            <a:ext cx="8596312" cy="4513811"/>
          </a:xfrm>
        </p:spPr>
        <p:txBody>
          <a:bodyPr numCol="2">
            <a:normAutofit/>
          </a:bodyPr>
          <a:lstStyle/>
          <a:p>
            <a:r>
              <a:rPr lang="ru-RU" sz="1100" b="1" i="1" dirty="0">
                <a:solidFill>
                  <a:srgbClr val="0070C0"/>
                </a:solidFill>
              </a:rPr>
              <a:t>Департамент труда и занятости населения ХМАО-Югры, субсидия на </a:t>
            </a:r>
            <a:r>
              <a:rPr lang="ru-RU" sz="1100" b="1" i="1" dirty="0" smtClean="0">
                <a:solidFill>
                  <a:srgbClr val="0070C0"/>
                </a:solidFill>
              </a:rPr>
              <a:t>ремонтно-строительные работы по оборудованию санитарной комнаты в организации ХМАО ВОИ, с использованием технических средств для доступности.</a:t>
            </a:r>
            <a:endParaRPr lang="ru-RU" sz="1100" b="1" i="1" dirty="0">
              <a:solidFill>
                <a:srgbClr val="0070C0"/>
              </a:solidFill>
            </a:endParaRPr>
          </a:p>
          <a:p>
            <a:r>
              <a:rPr lang="ru-RU" sz="1100" b="1" dirty="0">
                <a:solidFill>
                  <a:srgbClr val="0070C0"/>
                </a:solidFill>
              </a:rPr>
              <a:t>Проект социальной реабилитации </a:t>
            </a:r>
            <a:r>
              <a:rPr lang="ru-RU" sz="1100" b="1" dirty="0" smtClean="0">
                <a:solidFill>
                  <a:srgbClr val="0070C0"/>
                </a:solidFill>
              </a:rPr>
              <a:t>инвалида-колясочника «Умная квартира». В 2023 году в ХМАО-Югре построена 5-я «умная» квартира для инвалида с нозологией ПОДА.</a:t>
            </a:r>
            <a:endParaRPr lang="ru-RU" sz="1100" b="1" dirty="0">
              <a:solidFill>
                <a:srgbClr val="0070C0"/>
              </a:solidFill>
            </a:endParaRPr>
          </a:p>
          <a:p>
            <a:r>
              <a:rPr lang="ru-RU" sz="1100" b="1" dirty="0" smtClean="0">
                <a:hlinkClick r:id="rId2"/>
              </a:rPr>
              <a:t>Социальная </a:t>
            </a:r>
            <a:r>
              <a:rPr lang="ru-RU" sz="1100" b="1" dirty="0">
                <a:hlinkClick r:id="rId2"/>
              </a:rPr>
              <a:t>адаптация детей и подростков с ОВЗ через применение методик сенсорной интеграции с элементами ДФН</a:t>
            </a:r>
          </a:p>
          <a:p>
            <a:r>
              <a:rPr lang="ru-RU" sz="1100" b="1" dirty="0">
                <a:hlinkClick r:id="rId3"/>
              </a:rPr>
              <a:t>Программа социальной инклюзивной адаптации для детей и подростков с РАС, ОВЗ и другими ментальными нарушениями «Я учусь жить»</a:t>
            </a:r>
          </a:p>
          <a:p>
            <a:r>
              <a:rPr lang="ru-RU" sz="1100" b="1" dirty="0">
                <a:hlinkClick r:id="rId4"/>
              </a:rPr>
              <a:t>Ресурсный центр для поставщиков социальных услуг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В </a:t>
            </a:r>
            <a:r>
              <a:rPr lang="ru-RU" sz="1100" b="1" dirty="0" err="1" smtClean="0">
                <a:solidFill>
                  <a:srgbClr val="0070C0"/>
                </a:solidFill>
              </a:rPr>
              <a:t>Югре</a:t>
            </a:r>
            <a:r>
              <a:rPr lang="ru-RU" sz="1100" b="1" dirty="0" smtClean="0">
                <a:solidFill>
                  <a:srgbClr val="0070C0"/>
                </a:solidFill>
              </a:rPr>
              <a:t> запущен масштабный проект по организации ухода за пожилыми людьми и инвалидами</a:t>
            </a:r>
          </a:p>
          <a:p>
            <a:endParaRPr lang="ru-RU" sz="1100" b="1" dirty="0">
              <a:hlinkClick r:id="rId3"/>
            </a:endParaRPr>
          </a:p>
          <a:p>
            <a:r>
              <a:rPr lang="ru-RU" sz="1100" b="1" dirty="0" smtClean="0">
                <a:solidFill>
                  <a:srgbClr val="0070C0"/>
                </a:solidFill>
              </a:rPr>
              <a:t>Концепция развития комплексной реабилитации, </a:t>
            </a:r>
            <a:r>
              <a:rPr lang="ru-RU" sz="1100" b="1" dirty="0" err="1" smtClean="0">
                <a:solidFill>
                  <a:srgbClr val="0070C0"/>
                </a:solidFill>
              </a:rPr>
              <a:t>абилитации</a:t>
            </a:r>
            <a:r>
              <a:rPr lang="ru-RU" sz="1100" b="1" dirty="0" smtClean="0">
                <a:solidFill>
                  <a:srgbClr val="0070C0"/>
                </a:solidFill>
              </a:rPr>
              <a:t> и комплексного сопровождения инвалидов, детей-инвалидов, в том числе людей с ментальной инвалидностью, а также ранней помощи и сопровождаемого проживания в Ханты-Мансийском автономном округе – </a:t>
            </a:r>
            <a:r>
              <a:rPr lang="ru-RU" sz="1100" b="1" dirty="0" err="1" smtClean="0">
                <a:solidFill>
                  <a:srgbClr val="0070C0"/>
                </a:solidFill>
              </a:rPr>
              <a:t>Югре</a:t>
            </a:r>
            <a:r>
              <a:rPr lang="ru-RU" sz="1100" b="1" dirty="0" smtClean="0">
                <a:solidFill>
                  <a:srgbClr val="0070C0"/>
                </a:solidFill>
              </a:rPr>
              <a:t> системы, на период до 2025 года</a:t>
            </a:r>
            <a:endParaRPr lang="ru-RU" sz="1100" b="1" dirty="0">
              <a:solidFill>
                <a:srgbClr val="0070C0"/>
              </a:solidFill>
              <a:hlinkClick r:id="rId3"/>
            </a:endParaRPr>
          </a:p>
          <a:p>
            <a:endParaRPr lang="ru-RU" sz="1100" dirty="0">
              <a:hlinkClick r:id="rId5"/>
            </a:endParaRPr>
          </a:p>
          <a:p>
            <a:pPr>
              <a:buNone/>
            </a:pPr>
            <a:endParaRPr lang="ru-RU" sz="1100" dirty="0">
              <a:hlinkClick r:id="rId5"/>
            </a:endParaRPr>
          </a:p>
          <a:p>
            <a:endParaRPr lang="ru-RU" sz="1100" i="1" dirty="0"/>
          </a:p>
          <a:p>
            <a:pPr>
              <a:buNone/>
            </a:pPr>
            <a:endParaRPr lang="ru-RU" sz="1100" i="1" dirty="0"/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9525"/>
            <a:ext cx="7343775" cy="979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83D395-3E0F-412E-0410-838C15189778}"/>
              </a:ext>
            </a:extLst>
          </p:cNvPr>
          <p:cNvSpPr txBox="1"/>
          <p:nvPr/>
        </p:nvSpPr>
        <p:spPr>
          <a:xfrm>
            <a:off x="9714963" y="211666"/>
            <a:ext cx="247703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245" name="Picture 5" descr="https://energysmi.ru/uploads/posts/2017-12/1513023073_2012-12-11_11-30-03-912059_100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2515" y="124691"/>
            <a:ext cx="2349731" cy="2186247"/>
          </a:xfrm>
          <a:prstGeom prst="rect">
            <a:avLst/>
          </a:prstGeom>
          <a:noFill/>
        </p:spPr>
      </p:pic>
      <p:pic>
        <p:nvPicPr>
          <p:cNvPr id="10247" name="Picture 7" descr="https://files.pravda-nn.ru/2017/10/tsz-levaya-3-1024x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7578" y="2984269"/>
            <a:ext cx="2474422" cy="2610196"/>
          </a:xfrm>
          <a:prstGeom prst="rect">
            <a:avLst/>
          </a:prstGeom>
          <a:noFill/>
        </p:spPr>
      </p:pic>
      <p:pic>
        <p:nvPicPr>
          <p:cNvPr id="7170" name="Picture 2" descr="https://m.xn----dtbwmbdu3b.xn--p1ai/tinybrowser/fulls/images/photo/2019/08/02/4_rasshiryaya_granicy-_vtoroy_l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6320" y="1562791"/>
            <a:ext cx="4972858" cy="4139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50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22" y="377765"/>
            <a:ext cx="6690603" cy="744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>
                <a:solidFill>
                  <a:srgbClr val="0070C0"/>
                </a:solidFill>
              </a:rPr>
              <a:t>Информирование общества о положении инвалидов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419350"/>
            <a:ext cx="8596312" cy="43080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955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382385"/>
            <a:ext cx="7343775" cy="382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/>
          </a:p>
        </p:txBody>
      </p:sp>
      <p:pic>
        <p:nvPicPr>
          <p:cNvPr id="9226" name="Picture 10" descr="https://fs.znanio.ru/d5af0e/f0/33/bb9bb3eeeb471d2c21986fc43c8be51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370"/>
            <a:ext cx="12191999" cy="29246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0945" y="1654232"/>
            <a:ext cx="8853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</a:rPr>
              <a:t>В Ханты-Мансийском автономном округе – </a:t>
            </a:r>
            <a:r>
              <a:rPr lang="ru-RU" sz="800" b="1" dirty="0" err="1" smtClean="0">
                <a:solidFill>
                  <a:srgbClr val="FF0000"/>
                </a:solidFill>
              </a:rPr>
              <a:t>Югре</a:t>
            </a:r>
            <a:r>
              <a:rPr lang="ru-RU" sz="800" b="1" dirty="0" smtClean="0">
                <a:solidFill>
                  <a:srgbClr val="FF0000"/>
                </a:solidFill>
              </a:rPr>
              <a:t> 60 888 человек получают выплаты по инвалидности. Из них 8 067 являются детьми-инвалидами, на родителей которых ложится их воспитание, уход и адаптация</a:t>
            </a:r>
            <a:r>
              <a:rPr lang="ru-RU" sz="800" dirty="0" smtClean="0"/>
              <a:t>. </a:t>
            </a:r>
            <a:endParaRPr lang="ru-RU" sz="800" dirty="0"/>
          </a:p>
        </p:txBody>
      </p:sp>
      <p:pic>
        <p:nvPicPr>
          <p:cNvPr id="6146" name="Picture 2" descr="https://ugorsk.ru/wp-content/uploads/2023/03/1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382" y="1837113"/>
            <a:ext cx="5084618" cy="2053243"/>
          </a:xfrm>
          <a:prstGeom prst="rect">
            <a:avLst/>
          </a:prstGeom>
          <a:noFill/>
        </p:spPr>
      </p:pic>
      <p:pic>
        <p:nvPicPr>
          <p:cNvPr id="6148" name="Picture 4" descr="https://edu.khabarovskadm.ru/upload/medialibrary/450/%D0%A1%D0%BB%D0%B0%D0%B9%D0%B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79" y="1920240"/>
            <a:ext cx="7148946" cy="1970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8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29" y="440184"/>
            <a:ext cx="5847946" cy="12473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      </a:t>
            </a:r>
            <a:r>
              <a:rPr lang="ru-RU" b="1" dirty="0">
                <a:solidFill>
                  <a:srgbClr val="0070C0"/>
                </a:solidFill>
              </a:rPr>
              <a:t>Достижения организации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1770611"/>
            <a:ext cx="5128951" cy="2435629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Внеочередная отчетно-выборная конференция 28.09.2023г. по избранию председателя ХМАО ВОИ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Участие </a:t>
            </a:r>
            <a:r>
              <a:rPr lang="ru-RU" sz="800" i="1" dirty="0">
                <a:solidFill>
                  <a:srgbClr val="FF0000"/>
                </a:solidFill>
              </a:rPr>
              <a:t>в сборе гуманитарной помощи для беженцев и пострадавших  с присоединенных территорий (ДНР,ЛНР, Запорожской и Херсонской областей)</a:t>
            </a:r>
          </a:p>
          <a:p>
            <a:pPr>
              <a:lnSpc>
                <a:spcPct val="100000"/>
              </a:lnSpc>
            </a:pPr>
            <a:r>
              <a:rPr lang="ru-RU" sz="800" i="1" dirty="0">
                <a:solidFill>
                  <a:srgbClr val="FF0000"/>
                </a:solidFill>
              </a:rPr>
              <a:t>Участие в Региональном Фестивале спорта «Через тернии к звездам» среди людей с инвалидностью(творческий этап Фестиваля</a:t>
            </a:r>
            <a:r>
              <a:rPr lang="ru-RU" sz="800" i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Участие в Молодежном форуме «Интенсив-2023» г. Тюмень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Ежегодная встреча с прокурором Ханты-Мансийской межрайонной прокуратуры </a:t>
            </a:r>
            <a:r>
              <a:rPr lang="ru-RU" sz="800" i="1" dirty="0" err="1" smtClean="0">
                <a:solidFill>
                  <a:srgbClr val="FF0000"/>
                </a:solidFill>
              </a:rPr>
              <a:t>Майоровым</a:t>
            </a:r>
            <a:r>
              <a:rPr lang="ru-RU" sz="800" i="1" dirty="0" smtClean="0">
                <a:solidFill>
                  <a:srgbClr val="FF0000"/>
                </a:solidFill>
              </a:rPr>
              <a:t> А.А. по вопросам защиты прав и интересов инвалидов ХМАО-Югры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Подписание Соглашения с Фондом «Защитники Отечества»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Участие в Инклюзивном Фестивале «Чтение-Движение-Творчество», организатор Государственная Библиотека </a:t>
            </a:r>
            <a:r>
              <a:rPr lang="ru-RU" sz="800" i="1" dirty="0" err="1" smtClean="0">
                <a:solidFill>
                  <a:srgbClr val="FF0000"/>
                </a:solidFill>
              </a:rPr>
              <a:t>Югры</a:t>
            </a:r>
            <a:endParaRPr lang="ru-RU" sz="800" i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Региональный литературно-творческий конкурс «От сердца к сердцу» среди местных организаций ХМАО ВОИ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Благодарность председателю ХМАО ВОИ от Директора Государственной Библиотеки </a:t>
            </a:r>
            <a:r>
              <a:rPr lang="ru-RU" sz="800" i="1" dirty="0" err="1" smtClean="0">
                <a:solidFill>
                  <a:srgbClr val="FF0000"/>
                </a:solidFill>
              </a:rPr>
              <a:t>Югры</a:t>
            </a:r>
            <a:r>
              <a:rPr lang="ru-RU" sz="800" i="1" dirty="0" smtClean="0">
                <a:solidFill>
                  <a:srgbClr val="FF0000"/>
                </a:solidFill>
              </a:rPr>
              <a:t> </a:t>
            </a:r>
            <a:r>
              <a:rPr lang="ru-RU" sz="800" i="1" dirty="0" err="1" smtClean="0">
                <a:solidFill>
                  <a:srgbClr val="FF0000"/>
                </a:solidFill>
              </a:rPr>
              <a:t>Е.А.Финк</a:t>
            </a:r>
            <a:r>
              <a:rPr lang="ru-RU" sz="800" i="1" dirty="0" smtClean="0">
                <a:solidFill>
                  <a:srgbClr val="FF0000"/>
                </a:solidFill>
              </a:rPr>
              <a:t> за участие в Инклюзивном Фестивале «Чтение-Движение-Творчество»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Участие команды Советской районной организации ХМАО ВОИ в «</a:t>
            </a:r>
            <a:r>
              <a:rPr lang="ru-RU" sz="800" i="1" dirty="0" err="1" smtClean="0">
                <a:solidFill>
                  <a:srgbClr val="FF0000"/>
                </a:solidFill>
              </a:rPr>
              <a:t>ПараСочи</a:t>
            </a:r>
            <a:r>
              <a:rPr lang="ru-RU" sz="800" i="1" dirty="0" smtClean="0">
                <a:solidFill>
                  <a:srgbClr val="FF0000"/>
                </a:solidFill>
              </a:rPr>
              <a:t> 2023»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Мастер-классы </a:t>
            </a:r>
            <a:r>
              <a:rPr lang="ru-RU" sz="800" i="1" dirty="0" err="1" smtClean="0">
                <a:solidFill>
                  <a:srgbClr val="FF0000"/>
                </a:solidFill>
              </a:rPr>
              <a:t>Сургутской</a:t>
            </a:r>
            <a:r>
              <a:rPr lang="ru-RU" sz="800" i="1" dirty="0" smtClean="0">
                <a:solidFill>
                  <a:srgbClr val="FF0000"/>
                </a:solidFill>
              </a:rPr>
              <a:t> местной общественной организации ХМАО ВОИ по «</a:t>
            </a:r>
            <a:r>
              <a:rPr lang="ru-RU" sz="800" i="1" dirty="0" err="1" smtClean="0">
                <a:solidFill>
                  <a:srgbClr val="FF0000"/>
                </a:solidFill>
              </a:rPr>
              <a:t>Парадайвингу</a:t>
            </a:r>
            <a:r>
              <a:rPr lang="ru-RU" sz="800" i="1" dirty="0" smtClean="0">
                <a:solidFill>
                  <a:srgbClr val="FF0000"/>
                </a:solidFill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FF0000"/>
                </a:solidFill>
              </a:rPr>
              <a:t>Социальная акция «Красота в подарок»  направлена на </a:t>
            </a:r>
            <a:r>
              <a:rPr lang="ru-RU" sz="800" dirty="0" err="1" smtClean="0">
                <a:solidFill>
                  <a:srgbClr val="FF0000"/>
                </a:solidFill>
              </a:rPr>
              <a:t>оказаниюепомощи</a:t>
            </a:r>
            <a:r>
              <a:rPr lang="ru-RU" sz="800" dirty="0" smtClean="0">
                <a:solidFill>
                  <a:srgbClr val="FF0000"/>
                </a:solidFill>
              </a:rPr>
              <a:t> и поддержки людям пожилого возраста, с инвалидностью и ограниченными возможностями здоровья/город </a:t>
            </a:r>
            <a:r>
              <a:rPr lang="ru-RU" sz="800" dirty="0" err="1" smtClean="0">
                <a:solidFill>
                  <a:srgbClr val="FF0000"/>
                </a:solidFill>
              </a:rPr>
              <a:t>Нягань</a:t>
            </a:r>
            <a:r>
              <a:rPr lang="ru-RU" sz="800" dirty="0" smtClean="0">
                <a:solidFill>
                  <a:srgbClr val="FF0000"/>
                </a:solidFill>
              </a:rPr>
              <a:t>/.</a:t>
            </a:r>
            <a:endParaRPr lang="ru-RU" sz="8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191192"/>
            <a:ext cx="7343775" cy="8811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084" y="1615483"/>
            <a:ext cx="2274916" cy="12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pYS-zlTFp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5166" y="3649288"/>
            <a:ext cx="2650834" cy="1192875"/>
          </a:xfrm>
          <a:prstGeom prst="rect">
            <a:avLst/>
          </a:prstGeom>
        </p:spPr>
      </p:pic>
      <p:pic>
        <p:nvPicPr>
          <p:cNvPr id="10" name="Рисунок 9" descr="hr5DkP_V6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2415" y="2939646"/>
            <a:ext cx="2219585" cy="1251439"/>
          </a:xfrm>
          <a:prstGeom prst="rect">
            <a:avLst/>
          </a:prstGeom>
        </p:spPr>
      </p:pic>
      <p:pic>
        <p:nvPicPr>
          <p:cNvPr id="11" name="Рисунок 10" descr="zGUQhgliAi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75274" y="4896197"/>
            <a:ext cx="1875905" cy="1363287"/>
          </a:xfrm>
          <a:prstGeom prst="rect">
            <a:avLst/>
          </a:prstGeom>
        </p:spPr>
      </p:pic>
      <p:pic>
        <p:nvPicPr>
          <p:cNvPr id="12" name="Рисунок 11" descr="eaJXcYCnWO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9637" y="116378"/>
            <a:ext cx="2632364" cy="1429789"/>
          </a:xfrm>
          <a:prstGeom prst="rect">
            <a:avLst/>
          </a:prstGeom>
        </p:spPr>
      </p:pic>
      <p:pic>
        <p:nvPicPr>
          <p:cNvPr id="13" name="Рисунок 12" descr="photo_2024-02-09_13-25-55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4971011"/>
            <a:ext cx="2003365" cy="1886988"/>
          </a:xfrm>
          <a:prstGeom prst="rect">
            <a:avLst/>
          </a:prstGeom>
        </p:spPr>
      </p:pic>
      <p:pic>
        <p:nvPicPr>
          <p:cNvPr id="14" name="Рисунок 13" descr="photo_2024-02-09_13-25-55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1434" y="5004262"/>
            <a:ext cx="2543694" cy="1853738"/>
          </a:xfrm>
          <a:prstGeom prst="rect">
            <a:avLst/>
          </a:prstGeom>
        </p:spPr>
      </p:pic>
      <p:pic>
        <p:nvPicPr>
          <p:cNvPr id="15" name="Рисунок 14" descr="photo_2024-02-09_13-25-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3317" y="5087390"/>
            <a:ext cx="2443941" cy="1770610"/>
          </a:xfrm>
          <a:prstGeom prst="rect">
            <a:avLst/>
          </a:prstGeom>
        </p:spPr>
      </p:pic>
      <p:pic>
        <p:nvPicPr>
          <p:cNvPr id="16" name="Рисунок 15" descr="IMG_20231021_0940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22275" y="1737360"/>
            <a:ext cx="1976005" cy="1770610"/>
          </a:xfrm>
          <a:prstGeom prst="rect">
            <a:avLst/>
          </a:prstGeom>
        </p:spPr>
      </p:pic>
      <p:pic>
        <p:nvPicPr>
          <p:cNvPr id="17" name="Рисунок 16" descr="IMG_20231021_0940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38901" y="357447"/>
            <a:ext cx="1618557" cy="1321724"/>
          </a:xfrm>
          <a:prstGeom prst="rect">
            <a:avLst/>
          </a:prstGeom>
        </p:spPr>
      </p:pic>
      <p:pic>
        <p:nvPicPr>
          <p:cNvPr id="18" name="Рисунок 17" descr="IMG-20231021-WA00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81455" y="5020888"/>
            <a:ext cx="2161309" cy="1695796"/>
          </a:xfrm>
          <a:prstGeom prst="rect">
            <a:avLst/>
          </a:prstGeom>
        </p:spPr>
      </p:pic>
      <p:pic>
        <p:nvPicPr>
          <p:cNvPr id="5122" name="Picture 2" descr="https://sun9-36.userapi.com/impg/BieK2MNpRjyd-mgizEvYG_oLa7nES8xo1Kf66w/i4m7Rfypi5I.jpg?size=604x426&amp;quality=96&amp;sign=19471474253988851bafe09ad18008ea&amp;c_uniq_tag=aMdDwEsqpmrH-5nK1TtUUGXoJoizHQOME1jwqcbzjbA&amp;type=albu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7840" y="1446414"/>
            <a:ext cx="2069869" cy="2103121"/>
          </a:xfrm>
          <a:prstGeom prst="rect">
            <a:avLst/>
          </a:prstGeom>
          <a:noFill/>
        </p:spPr>
      </p:pic>
      <p:pic>
        <p:nvPicPr>
          <p:cNvPr id="5124" name="Picture 4" descr="https://sun9-78.userapi.com/impg/L0dbpnSIuTvsSH37_dV4hSxw4fKJImxVEGkDsQ/FiDu7ERKxIU.jpg?size=130x87&amp;quality=96&amp;sign=e622fa3eef2de6ac77717cd04a721f83&amp;c_uniq_tag=OsDy9hEXj4-JlsdpUc2c0ddM5uY5Kqy1FdByEVTUhB8&amp;type=albu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0145" y="3674225"/>
            <a:ext cx="1753986" cy="1297912"/>
          </a:xfrm>
          <a:prstGeom prst="rect">
            <a:avLst/>
          </a:prstGeom>
          <a:noFill/>
        </p:spPr>
      </p:pic>
      <p:pic>
        <p:nvPicPr>
          <p:cNvPr id="5126" name="Picture 6" descr="https://sun9-69.userapi.com/impg/z3hWu5frBpMNWMo7ZeCZy33TGoJLvUgNWcC9rQ/uu7yAm8wKG8.jpg?size=604x453&amp;quality=96&amp;sign=819ffff5e56596ff0f567e87c30b1560&amp;c_uniq_tag=sfqGGyx3KBuA_Yz2Qaney8kql1MptXDE1n850IBFC38&amp;type=albu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00646" y="3690851"/>
            <a:ext cx="1903615" cy="1330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67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571500"/>
            <a:ext cx="8596312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Благодарность нашим партнёрам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8" y="1686758"/>
            <a:ext cx="9088071" cy="1819922"/>
          </a:xfrm>
        </p:spPr>
        <p:txBody>
          <a:bodyPr>
            <a:normAutofit fontScale="40000" lnSpcReduction="2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Департамент социального развития и защиты населения Ханты-Мансийского автономного округа-Югры, Центр адаптивного спорта ХМАО-Югры, Уполномоченный по правам человека в ХМАО-Югре –наши партнёры которые в течение  </a:t>
            </a:r>
            <a:r>
              <a:rPr lang="ru-RU" i="1" dirty="0" smtClean="0">
                <a:solidFill>
                  <a:srgbClr val="FF0000"/>
                </a:solidFill>
              </a:rPr>
              <a:t>2023 </a:t>
            </a:r>
            <a:r>
              <a:rPr lang="ru-RU" i="1" dirty="0">
                <a:solidFill>
                  <a:srgbClr val="FF0000"/>
                </a:solidFill>
              </a:rPr>
              <a:t>года помогали в реализации проектов и текущей деятельности региональных и местных организаций  ХМАО </a:t>
            </a:r>
            <a:r>
              <a:rPr lang="ru-RU" i="1" dirty="0" smtClean="0">
                <a:solidFill>
                  <a:srgbClr val="FF0000"/>
                </a:solidFill>
              </a:rPr>
              <a:t>ВОИ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Почетная грамота ХМАО ВОИ Ханты-Мансийской межрайонной прокуратуре за активную работу в деле защиты прав и интересов инвалидов ХМАО-Югры А.А. </a:t>
            </a:r>
            <a:r>
              <a:rPr lang="ru-RU" i="1" dirty="0" err="1" smtClean="0">
                <a:solidFill>
                  <a:srgbClr val="FF0000"/>
                </a:solidFill>
              </a:rPr>
              <a:t>Майорову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Почетная грамота ХМАО ВОИ Уполномоченному по правам человека в ХМАО-Югре Н.С. </a:t>
            </a:r>
            <a:r>
              <a:rPr lang="ru-RU" i="1" dirty="0" err="1" smtClean="0">
                <a:solidFill>
                  <a:srgbClr val="FF0000"/>
                </a:solidFill>
              </a:rPr>
              <a:t>Стребковой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Почетная грамота ХМАО ВОИ Генеральному директору АО «ЮТЭК – Региональные сети», АО «Югра-Экология»  ХМАО-Югры М.Э. Медведеву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Почетная грамота ХМАО ВОИ Департаменту труда и занятости населения ХМАО-Югры в лице директора Р.М. Белкина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Почетная грамота ХМАО ВОИ Комплексному центру социального обслуживания населения ХМАО-Югры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34145" y="99753"/>
            <a:ext cx="6109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i="1" dirty="0"/>
          </a:p>
          <a:p>
            <a:pPr algn="ctr"/>
            <a:endParaRPr lang="ru-RU" i="1" dirty="0"/>
          </a:p>
        </p:txBody>
      </p:sp>
      <p:pic>
        <p:nvPicPr>
          <p:cNvPr id="6146" name="Picture 2" descr="Департамент социального разви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69" y="3790604"/>
            <a:ext cx="1330035" cy="1363287"/>
          </a:xfrm>
          <a:prstGeom prst="rect">
            <a:avLst/>
          </a:prstGeom>
          <a:noFill/>
        </p:spPr>
      </p:pic>
      <p:pic>
        <p:nvPicPr>
          <p:cNvPr id="6148" name="Picture 4" descr="https://www.news-hm.ru/upload/iblock/cfd/cfd6bfcee129e0de582dd38d2176c3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083" y="3882044"/>
            <a:ext cx="2344189" cy="1588596"/>
          </a:xfrm>
          <a:prstGeom prst="rect">
            <a:avLst/>
          </a:prstGeom>
          <a:noFill/>
        </p:spPr>
      </p:pic>
      <p:pic>
        <p:nvPicPr>
          <p:cNvPr id="6150" name="Picture 6" descr="https://avatars.mds.yandex.net/i?id=ede6cd46c21a0fe4845cab28c69735c2-443262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666" y="3992562"/>
            <a:ext cx="4267200" cy="1219201"/>
          </a:xfrm>
          <a:prstGeom prst="rect">
            <a:avLst/>
          </a:prstGeom>
          <a:noFill/>
        </p:spPr>
      </p:pic>
      <p:pic>
        <p:nvPicPr>
          <p:cNvPr id="10" name="Рисунок 9" descr="rrX2vHbOvZ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1220" y="430568"/>
            <a:ext cx="2430780" cy="1350433"/>
          </a:xfrm>
          <a:prstGeom prst="rect">
            <a:avLst/>
          </a:prstGeom>
        </p:spPr>
      </p:pic>
      <p:pic>
        <p:nvPicPr>
          <p:cNvPr id="11" name="Рисунок 10" descr="2NJ775H-EvyIsIzeAyHtWEFfrSosxtmTHaHCsS5rjF6uFs8b5fCW_y-DohckR8T99VETPFzB9fcVoL7sSdKsBgW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25886" y="1782296"/>
            <a:ext cx="1030536" cy="1783864"/>
          </a:xfrm>
          <a:prstGeom prst="rect">
            <a:avLst/>
          </a:prstGeom>
        </p:spPr>
      </p:pic>
      <p:pic>
        <p:nvPicPr>
          <p:cNvPr id="12" name="Рисунок 11" descr="VWgStIwNZ_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31432" y="1803861"/>
            <a:ext cx="1360568" cy="1554481"/>
          </a:xfrm>
          <a:prstGeom prst="rect">
            <a:avLst/>
          </a:prstGeom>
        </p:spPr>
      </p:pic>
      <p:pic>
        <p:nvPicPr>
          <p:cNvPr id="13" name="Рисунок 12" descr="bMbh4uZcEk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2335" y="3333403"/>
            <a:ext cx="1479665" cy="1479665"/>
          </a:xfrm>
          <a:prstGeom prst="rect">
            <a:avLst/>
          </a:prstGeom>
        </p:spPr>
      </p:pic>
      <p:pic>
        <p:nvPicPr>
          <p:cNvPr id="14" name="Рисунок 13" descr="8ctfBm77n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0524" y="4813070"/>
            <a:ext cx="1421476" cy="1421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613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1455</Words>
  <Application>Microsoft Office PowerPoint</Application>
  <PresentationFormat>Произвольный</PresentationFormat>
  <Paragraphs>178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Публичный отчет  Ханты-Мансийской общественной региональной организации общероссийской общественной организации  «Всероссийское общество инвалидов»  за 2023 г.</vt:lpstr>
      <vt:lpstr>  Краткая информация об организации и руководителе</vt:lpstr>
      <vt:lpstr>Защита прав и законных интересов инвалидов</vt:lpstr>
      <vt:lpstr>          Профориентация, образование      и трудоустройство инвалидов</vt:lpstr>
      <vt:lpstr>   Программы по реабилитации и абилитации </vt:lpstr>
      <vt:lpstr>       Реализованные Проекты с привлечением стороннего финансирования</vt:lpstr>
      <vt:lpstr>  Информирование общества о положении инвалидов </vt:lpstr>
      <vt:lpstr>         Достижения организации </vt:lpstr>
      <vt:lpstr>        Благодарность нашим партнёрам</vt:lpstr>
      <vt:lpstr>Финансовый отчет за 2023 г. о деятельности региональных и местных организаций ХМАО ВОИ</vt:lpstr>
      <vt:lpstr>   Финансовый отчет о деятельности региональных и местных организаций  ХМАО ВОИ</vt:lpstr>
      <vt:lpstr>  Вы можете больше узнать о нашей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Фуфаева Светлана Викторовна</dc:creator>
  <cp:lastModifiedBy>Татьяна</cp:lastModifiedBy>
  <cp:revision>102</cp:revision>
  <dcterms:created xsi:type="dcterms:W3CDTF">2023-03-15T09:42:46Z</dcterms:created>
  <dcterms:modified xsi:type="dcterms:W3CDTF">2024-06-06T07:34:20Z</dcterms:modified>
</cp:coreProperties>
</file>